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6"/>
  </p:notesMasterIdLst>
  <p:sldIdLst>
    <p:sldId id="258" r:id="rId2"/>
    <p:sldId id="279" r:id="rId3"/>
    <p:sldId id="282" r:id="rId4"/>
    <p:sldId id="283" r:id="rId5"/>
    <p:sldId id="284" r:id="rId6"/>
    <p:sldId id="257" r:id="rId7"/>
    <p:sldId id="259" r:id="rId8"/>
    <p:sldId id="260" r:id="rId9"/>
    <p:sldId id="263" r:id="rId10"/>
    <p:sldId id="280" r:id="rId11"/>
    <p:sldId id="261" r:id="rId12"/>
    <p:sldId id="262" r:id="rId13"/>
    <p:sldId id="281" r:id="rId14"/>
    <p:sldId id="28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443FC6-7064-451D-9D5A-36B4D478C134}" v="15" dt="2020-07-24T09:08:40.2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08" autoAdjust="0"/>
    <p:restoredTop sz="94660"/>
  </p:normalViewPr>
  <p:slideViewPr>
    <p:cSldViewPr snapToGrid="0">
      <p:cViewPr varScale="1">
        <p:scale>
          <a:sx n="71" d="100"/>
          <a:sy n="71" d="100"/>
        </p:scale>
        <p:origin x="13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lly Clarke" userId="a65c0f43ea4ead0a" providerId="LiveId" clId="{03443FC6-7064-451D-9D5A-36B4D478C134}"/>
    <pc:docChg chg="undo custSel addSld modSld sldOrd">
      <pc:chgData name="Billy Clarke" userId="a65c0f43ea4ead0a" providerId="LiveId" clId="{03443FC6-7064-451D-9D5A-36B4D478C134}" dt="2020-07-24T09:09:09.422" v="88" actId="255"/>
      <pc:docMkLst>
        <pc:docMk/>
      </pc:docMkLst>
      <pc:sldChg chg="addSp delSp modSp new mod ord">
        <pc:chgData name="Billy Clarke" userId="a65c0f43ea4ead0a" providerId="LiveId" clId="{03443FC6-7064-451D-9D5A-36B4D478C134}" dt="2020-07-24T09:09:09.422" v="88" actId="255"/>
        <pc:sldMkLst>
          <pc:docMk/>
          <pc:sldMk cId="980088344" sldId="285"/>
        </pc:sldMkLst>
        <pc:spChg chg="del mod">
          <ac:chgData name="Billy Clarke" userId="a65c0f43ea4ead0a" providerId="LiveId" clId="{03443FC6-7064-451D-9D5A-36B4D478C134}" dt="2020-07-24T09:07:18.558" v="51" actId="478"/>
          <ac:spMkLst>
            <pc:docMk/>
            <pc:sldMk cId="980088344" sldId="285"/>
            <ac:spMk id="2" creationId="{6338593C-A0B1-4B17-8D0D-D4D82CE9789E}"/>
          </ac:spMkLst>
        </pc:spChg>
        <pc:spChg chg="del">
          <ac:chgData name="Billy Clarke" userId="a65c0f43ea4ead0a" providerId="LiveId" clId="{03443FC6-7064-451D-9D5A-36B4D478C134}" dt="2020-07-24T09:03:36.859" v="3" actId="478"/>
          <ac:spMkLst>
            <pc:docMk/>
            <pc:sldMk cId="980088344" sldId="285"/>
            <ac:spMk id="3" creationId="{995328D8-618D-4879-9ECF-9E75B37F1BF4}"/>
          </ac:spMkLst>
        </pc:spChg>
        <pc:spChg chg="add mod">
          <ac:chgData name="Billy Clarke" userId="a65c0f43ea4ead0a" providerId="LiveId" clId="{03443FC6-7064-451D-9D5A-36B4D478C134}" dt="2020-07-24T09:05:41.752" v="42" actId="20577"/>
          <ac:spMkLst>
            <pc:docMk/>
            <pc:sldMk cId="980088344" sldId="285"/>
            <ac:spMk id="4" creationId="{A470F26E-84B5-40CE-90FB-79D85D09B108}"/>
          </ac:spMkLst>
        </pc:spChg>
        <pc:spChg chg="add del">
          <ac:chgData name="Billy Clarke" userId="a65c0f43ea4ead0a" providerId="LiveId" clId="{03443FC6-7064-451D-9D5A-36B4D478C134}" dt="2020-07-24T09:05:33.335" v="39"/>
          <ac:spMkLst>
            <pc:docMk/>
            <pc:sldMk cId="980088344" sldId="285"/>
            <ac:spMk id="5" creationId="{06D9CC57-51F8-4AA1-AE45-4862281679A7}"/>
          </ac:spMkLst>
        </pc:spChg>
        <pc:spChg chg="add del">
          <ac:chgData name="Billy Clarke" userId="a65c0f43ea4ead0a" providerId="LiveId" clId="{03443FC6-7064-451D-9D5A-36B4D478C134}" dt="2020-07-24T09:05:39.517" v="41"/>
          <ac:spMkLst>
            <pc:docMk/>
            <pc:sldMk cId="980088344" sldId="285"/>
            <ac:spMk id="6" creationId="{C2E3B97B-CB22-4363-8F6A-946ED2C168AD}"/>
          </ac:spMkLst>
        </pc:spChg>
        <pc:spChg chg="add del">
          <ac:chgData name="Billy Clarke" userId="a65c0f43ea4ead0a" providerId="LiveId" clId="{03443FC6-7064-451D-9D5A-36B4D478C134}" dt="2020-07-24T09:06:07.700" v="46"/>
          <ac:spMkLst>
            <pc:docMk/>
            <pc:sldMk cId="980088344" sldId="285"/>
            <ac:spMk id="7" creationId="{29E0D4D4-6D0B-4418-A95B-9F5B378F8600}"/>
          </ac:spMkLst>
        </pc:spChg>
        <pc:spChg chg="add del">
          <ac:chgData name="Billy Clarke" userId="a65c0f43ea4ead0a" providerId="LiveId" clId="{03443FC6-7064-451D-9D5A-36B4D478C134}" dt="2020-07-24T09:07:07.580" v="48"/>
          <ac:spMkLst>
            <pc:docMk/>
            <pc:sldMk cId="980088344" sldId="285"/>
            <ac:spMk id="8" creationId="{72E464F1-299F-4B79-97C2-8FC4F1B5668D}"/>
          </ac:spMkLst>
        </pc:spChg>
        <pc:spChg chg="add del">
          <ac:chgData name="Billy Clarke" userId="a65c0f43ea4ead0a" providerId="LiveId" clId="{03443FC6-7064-451D-9D5A-36B4D478C134}" dt="2020-07-24T09:07:18.558" v="51" actId="478"/>
          <ac:spMkLst>
            <pc:docMk/>
            <pc:sldMk cId="980088344" sldId="285"/>
            <ac:spMk id="9" creationId="{FA28AF9C-6D0E-4F6A-B0D8-EB91CD0708F6}"/>
          </ac:spMkLst>
        </pc:spChg>
        <pc:spChg chg="add del mod">
          <ac:chgData name="Billy Clarke" userId="a65c0f43ea4ead0a" providerId="LiveId" clId="{03443FC6-7064-451D-9D5A-36B4D478C134}" dt="2020-07-24T09:07:22.870" v="52" actId="478"/>
          <ac:spMkLst>
            <pc:docMk/>
            <pc:sldMk cId="980088344" sldId="285"/>
            <ac:spMk id="10" creationId="{0A517AFA-17F4-4FE8-B370-CB24B668F95F}"/>
          </ac:spMkLst>
        </pc:spChg>
        <pc:spChg chg="add mod">
          <ac:chgData name="Billy Clarke" userId="a65c0f43ea4ead0a" providerId="LiveId" clId="{03443FC6-7064-451D-9D5A-36B4D478C134}" dt="2020-07-24T09:08:05.731" v="58" actId="14100"/>
          <ac:spMkLst>
            <pc:docMk/>
            <pc:sldMk cId="980088344" sldId="285"/>
            <ac:spMk id="11" creationId="{3CEB2647-C7BD-41E3-9AAA-9993F8EC02B3}"/>
          </ac:spMkLst>
        </pc:spChg>
        <pc:spChg chg="add mod">
          <ac:chgData name="Billy Clarke" userId="a65c0f43ea4ead0a" providerId="LiveId" clId="{03443FC6-7064-451D-9D5A-36B4D478C134}" dt="2020-07-24T09:09:09.422" v="88" actId="255"/>
          <ac:spMkLst>
            <pc:docMk/>
            <pc:sldMk cId="980088344" sldId="285"/>
            <ac:spMk id="12" creationId="{7F47EF01-648F-4D39-A320-133E5DFA51A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82E8D8-5B21-49C6-B705-79B644A690F4}" type="datetimeFigureOut">
              <a:rPr lang="en-GB" smtClean="0"/>
              <a:t>23/07/2020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7A93B8-AD18-481F-BF65-AF871E606F64}" type="slidenum">
              <a:rPr lang="en-GB" smtClean="0"/>
              <a:t>‹#›</a:t>
            </a:fld>
            <a:endParaRPr lang="en-GB"/>
          </a:p>
        </p:txBody>
      </p:sp>
    </p:spTree>
    <p:extLst>
      <p:ext uri="{BB962C8B-B14F-4D97-AF65-F5344CB8AC3E}">
        <p14:creationId xmlns:p14="http://schemas.microsoft.com/office/powerpoint/2010/main" val="3134261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Empowerment is one of the key processes for personal recovery</a:t>
            </a:r>
          </a:p>
        </p:txBody>
      </p:sp>
      <p:sp>
        <p:nvSpPr>
          <p:cNvPr id="4" name="Slide Number Placeholder 3"/>
          <p:cNvSpPr>
            <a:spLocks noGrp="1"/>
          </p:cNvSpPr>
          <p:nvPr>
            <p:ph type="sldNum" sz="quarter" idx="5"/>
          </p:nvPr>
        </p:nvSpPr>
        <p:spPr/>
        <p:txBody>
          <a:bodyPr/>
          <a:lstStyle/>
          <a:p>
            <a:fld id="{467A93B8-AD18-481F-BF65-AF871E606F64}" type="slidenum">
              <a:rPr lang="en-GB" smtClean="0"/>
              <a:t>6</a:t>
            </a:fld>
            <a:endParaRPr lang="en-GB"/>
          </a:p>
        </p:txBody>
      </p:sp>
    </p:spTree>
    <p:extLst>
      <p:ext uri="{BB962C8B-B14F-4D97-AF65-F5344CB8AC3E}">
        <p14:creationId xmlns:p14="http://schemas.microsoft.com/office/powerpoint/2010/main" val="4273010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Supporting Recovery Oriented Learning is one of the key principles of our National Framework</a:t>
            </a:r>
          </a:p>
        </p:txBody>
      </p:sp>
      <p:sp>
        <p:nvSpPr>
          <p:cNvPr id="4" name="Slide Number Placeholder 3"/>
          <p:cNvSpPr>
            <a:spLocks noGrp="1"/>
          </p:cNvSpPr>
          <p:nvPr>
            <p:ph type="sldNum" sz="quarter" idx="5"/>
          </p:nvPr>
        </p:nvSpPr>
        <p:spPr/>
        <p:txBody>
          <a:bodyPr/>
          <a:lstStyle/>
          <a:p>
            <a:fld id="{467A93B8-AD18-481F-BF65-AF871E606F64}" type="slidenum">
              <a:rPr lang="en-GB" smtClean="0"/>
              <a:t>7</a:t>
            </a:fld>
            <a:endParaRPr lang="en-GB"/>
          </a:p>
        </p:txBody>
      </p:sp>
    </p:spTree>
    <p:extLst>
      <p:ext uri="{BB962C8B-B14F-4D97-AF65-F5344CB8AC3E}">
        <p14:creationId xmlns:p14="http://schemas.microsoft.com/office/powerpoint/2010/main" val="35823593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BA1E9-6070-4D76-8708-76E99092ED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88AE219-7135-437D-8A3D-30938D278D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6E9AE5C-6C3D-4CE1-949B-7E7D14036C7A}"/>
              </a:ext>
            </a:extLst>
          </p:cNvPr>
          <p:cNvSpPr>
            <a:spLocks noGrp="1"/>
          </p:cNvSpPr>
          <p:nvPr>
            <p:ph type="dt" sz="half" idx="10"/>
          </p:nvPr>
        </p:nvSpPr>
        <p:spPr/>
        <p:txBody>
          <a:bodyPr/>
          <a:lstStyle/>
          <a:p>
            <a:fld id="{88D38747-4367-4BD2-8D51-C97E202738E2}" type="datetime1">
              <a:rPr lang="en-US" smtClean="0"/>
              <a:t>7/23/2020</a:t>
            </a:fld>
            <a:endParaRPr lang="en-US" dirty="0"/>
          </a:p>
        </p:txBody>
      </p:sp>
      <p:sp>
        <p:nvSpPr>
          <p:cNvPr id="5" name="Footer Placeholder 4">
            <a:extLst>
              <a:ext uri="{FF2B5EF4-FFF2-40B4-BE49-F238E27FC236}">
                <a16:creationId xmlns:a16="http://schemas.microsoft.com/office/drawing/2014/main" id="{F14CD124-B793-4B1A-BDB4-FE2CE3D6644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E2B559D-A013-47BE-ABEC-5B5169C12573}"/>
              </a:ext>
            </a:extLst>
          </p:cNvPr>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5559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0CD52-66B5-4B7C-A715-D99923F30EE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9F057DC-EDCA-4177-996D-A013C16194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CCF95A-97B3-418C-A7FA-99FF60C13584}"/>
              </a:ext>
            </a:extLst>
          </p:cNvPr>
          <p:cNvSpPr>
            <a:spLocks noGrp="1"/>
          </p:cNvSpPr>
          <p:nvPr>
            <p:ph type="dt" sz="half" idx="10"/>
          </p:nvPr>
        </p:nvSpPr>
        <p:spPr/>
        <p:txBody>
          <a:bodyPr/>
          <a:lstStyle/>
          <a:p>
            <a:fld id="{73C55A3C-5767-4844-A0A3-83778C2E5409}" type="datetime1">
              <a:rPr lang="en-US" smtClean="0"/>
              <a:t>7/23/2020</a:t>
            </a:fld>
            <a:endParaRPr lang="en-US" dirty="0"/>
          </a:p>
        </p:txBody>
      </p:sp>
      <p:sp>
        <p:nvSpPr>
          <p:cNvPr id="5" name="Footer Placeholder 4">
            <a:extLst>
              <a:ext uri="{FF2B5EF4-FFF2-40B4-BE49-F238E27FC236}">
                <a16:creationId xmlns:a16="http://schemas.microsoft.com/office/drawing/2014/main" id="{021C86FC-A4C0-44E2-814D-60A6EA55507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041901F-993B-47B7-8082-898B7D798B9E}"/>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43458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AFF6D-1882-460C-B3B2-25E6259170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BF2353D-2FEF-432A-8884-36280685F6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D04C63-5552-44BE-AEA5-71EFB5D6913A}"/>
              </a:ext>
            </a:extLst>
          </p:cNvPr>
          <p:cNvSpPr>
            <a:spLocks noGrp="1"/>
          </p:cNvSpPr>
          <p:nvPr>
            <p:ph type="dt" sz="half" idx="10"/>
          </p:nvPr>
        </p:nvSpPr>
        <p:spPr/>
        <p:txBody>
          <a:bodyPr/>
          <a:lstStyle/>
          <a:p>
            <a:fld id="{CAE507A8-A5CF-4D38-AB86-7EDDA87A85D4}" type="datetime1">
              <a:rPr lang="en-US" smtClean="0"/>
              <a:t>7/23/2020</a:t>
            </a:fld>
            <a:endParaRPr lang="en-US" dirty="0"/>
          </a:p>
        </p:txBody>
      </p:sp>
      <p:sp>
        <p:nvSpPr>
          <p:cNvPr id="5" name="Footer Placeholder 4">
            <a:extLst>
              <a:ext uri="{FF2B5EF4-FFF2-40B4-BE49-F238E27FC236}">
                <a16:creationId xmlns:a16="http://schemas.microsoft.com/office/drawing/2014/main" id="{C2874C7A-6030-42C5-B4B7-1C2E2171BCA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03D3A55-B72A-4F99-B1A5-CB661763AEA7}"/>
              </a:ext>
            </a:extLst>
          </p:cNvPr>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079731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E7DA5-1D63-4E9C-AA7F-3A79F04126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A25DB50-498D-4867-A7BE-2156173176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0FF7B8C-60ED-4193-9688-2293EB286D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529E7B7-70AB-45F0-9A2C-A11E81662390}"/>
              </a:ext>
            </a:extLst>
          </p:cNvPr>
          <p:cNvSpPr>
            <a:spLocks noGrp="1"/>
          </p:cNvSpPr>
          <p:nvPr>
            <p:ph type="dt" sz="half" idx="10"/>
          </p:nvPr>
        </p:nvSpPr>
        <p:spPr/>
        <p:txBody>
          <a:bodyPr/>
          <a:lstStyle/>
          <a:p>
            <a:fld id="{BDFCD27C-8599-43EF-BA1D-14DDC1946E06}" type="datetime1">
              <a:rPr lang="en-US" smtClean="0"/>
              <a:t>7/23/2020</a:t>
            </a:fld>
            <a:endParaRPr lang="en-US" dirty="0"/>
          </a:p>
        </p:txBody>
      </p:sp>
      <p:sp>
        <p:nvSpPr>
          <p:cNvPr id="6" name="Footer Placeholder 5">
            <a:extLst>
              <a:ext uri="{FF2B5EF4-FFF2-40B4-BE49-F238E27FC236}">
                <a16:creationId xmlns:a16="http://schemas.microsoft.com/office/drawing/2014/main" id="{1190DB4D-A846-46DA-87D5-185B8A1AE46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8597BA4-CB80-46F1-9D12-A6716FB6EBC1}"/>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80131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FD603-51D8-4B48-982A-BFD99AB5C0A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7FD68D9-0CFD-45F8-B783-28B7384612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8AC7EC-0454-4DF5-A969-4F5ADBA210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064A63-0EB6-4AB2-A377-48B9EACF1C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29F0CA-E38F-4F50-AA9F-ABC29F26DE6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95A0E33-8536-40ED-A4F5-511C3CD5BFB3}"/>
              </a:ext>
            </a:extLst>
          </p:cNvPr>
          <p:cNvSpPr>
            <a:spLocks noGrp="1"/>
          </p:cNvSpPr>
          <p:nvPr>
            <p:ph type="dt" sz="half" idx="10"/>
          </p:nvPr>
        </p:nvSpPr>
        <p:spPr/>
        <p:txBody>
          <a:bodyPr/>
          <a:lstStyle/>
          <a:p>
            <a:fld id="{49343D99-809A-49C0-96E5-4250D0B498EE}" type="datetime1">
              <a:rPr lang="en-US" smtClean="0"/>
              <a:t>7/23/2020</a:t>
            </a:fld>
            <a:endParaRPr lang="en-US" dirty="0"/>
          </a:p>
        </p:txBody>
      </p:sp>
      <p:sp>
        <p:nvSpPr>
          <p:cNvPr id="8" name="Footer Placeholder 7">
            <a:extLst>
              <a:ext uri="{FF2B5EF4-FFF2-40B4-BE49-F238E27FC236}">
                <a16:creationId xmlns:a16="http://schemas.microsoft.com/office/drawing/2014/main" id="{E1FD8830-4EF4-4816-9356-B70D7D8F6D79}"/>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5A03633-0AEE-4700-A5DA-5073871F1E31}"/>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76680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F1B27-1DCF-4232-8B78-F4EF18DA940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D860B55-9E01-4245-AA16-B11DF1B0E818}"/>
              </a:ext>
            </a:extLst>
          </p:cNvPr>
          <p:cNvSpPr>
            <a:spLocks noGrp="1"/>
          </p:cNvSpPr>
          <p:nvPr>
            <p:ph type="dt" sz="half" idx="10"/>
          </p:nvPr>
        </p:nvSpPr>
        <p:spPr/>
        <p:txBody>
          <a:bodyPr/>
          <a:lstStyle/>
          <a:p>
            <a:fld id="{A143DE9B-B678-4EFB-BB7D-A4370204A0B0}" type="datetime1">
              <a:rPr lang="en-US" smtClean="0"/>
              <a:t>7/23/2020</a:t>
            </a:fld>
            <a:endParaRPr lang="en-US" dirty="0"/>
          </a:p>
        </p:txBody>
      </p:sp>
      <p:sp>
        <p:nvSpPr>
          <p:cNvPr id="4" name="Footer Placeholder 3">
            <a:extLst>
              <a:ext uri="{FF2B5EF4-FFF2-40B4-BE49-F238E27FC236}">
                <a16:creationId xmlns:a16="http://schemas.microsoft.com/office/drawing/2014/main" id="{FFCFC69B-5CAB-4B23-A0F0-45FDF6CD49C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800E7C4-02EE-40E1-836B-E0C3B1EF677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64781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33BC08-05D8-4574-8F16-CE123293E197}"/>
              </a:ext>
            </a:extLst>
          </p:cNvPr>
          <p:cNvSpPr>
            <a:spLocks noGrp="1"/>
          </p:cNvSpPr>
          <p:nvPr>
            <p:ph type="dt" sz="half" idx="10"/>
          </p:nvPr>
        </p:nvSpPr>
        <p:spPr/>
        <p:txBody>
          <a:bodyPr/>
          <a:lstStyle/>
          <a:p>
            <a:fld id="{E68812DA-F765-4142-A6A3-A8ED7235E082}" type="datetime1">
              <a:rPr lang="en-US" smtClean="0"/>
              <a:t>7/23/2020</a:t>
            </a:fld>
            <a:endParaRPr lang="en-US" dirty="0"/>
          </a:p>
        </p:txBody>
      </p:sp>
      <p:sp>
        <p:nvSpPr>
          <p:cNvPr id="3" name="Footer Placeholder 2">
            <a:extLst>
              <a:ext uri="{FF2B5EF4-FFF2-40B4-BE49-F238E27FC236}">
                <a16:creationId xmlns:a16="http://schemas.microsoft.com/office/drawing/2014/main" id="{14F3AF17-F7E6-49AF-B39A-171F51C01BB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6C41E6-5297-4B6A-BD82-28BA000F74F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71888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0DDF1-DEA2-47F0-824B-B323301972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9673532-613D-4F62-92B2-934FFFE555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A33C0BD-B6D9-427D-882C-53289B7BC7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9774D5-5D5C-4DD4-B12E-40FF3F7F7450}"/>
              </a:ext>
            </a:extLst>
          </p:cNvPr>
          <p:cNvSpPr>
            <a:spLocks noGrp="1"/>
          </p:cNvSpPr>
          <p:nvPr>
            <p:ph type="dt" sz="half" idx="10"/>
          </p:nvPr>
        </p:nvSpPr>
        <p:spPr/>
        <p:txBody>
          <a:bodyPr/>
          <a:lstStyle/>
          <a:p>
            <a:fld id="{3E0277FD-7DE6-41D4-930D-AC99F5AFE54E}" type="datetime1">
              <a:rPr lang="en-US" smtClean="0"/>
              <a:t>7/23/2020</a:t>
            </a:fld>
            <a:endParaRPr lang="en-US" dirty="0"/>
          </a:p>
        </p:txBody>
      </p:sp>
      <p:sp>
        <p:nvSpPr>
          <p:cNvPr id="6" name="Footer Placeholder 5">
            <a:extLst>
              <a:ext uri="{FF2B5EF4-FFF2-40B4-BE49-F238E27FC236}">
                <a16:creationId xmlns:a16="http://schemas.microsoft.com/office/drawing/2014/main" id="{B4F6C746-7D5D-42F8-AE5C-374AE2EA84F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895C13A-14D3-4062-B93B-A5E215DED90E}"/>
              </a:ext>
            </a:extLst>
          </p:cNvPr>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091224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EE64C-9004-4700-ACD5-52378F821D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AD505E0-311E-415E-94F3-3A85DB186C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263851-046F-43BB-BF7B-A19D54FAC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D0ABE8-D288-4251-98EF-AFF8B59A9D10}"/>
              </a:ext>
            </a:extLst>
          </p:cNvPr>
          <p:cNvSpPr>
            <a:spLocks noGrp="1"/>
          </p:cNvSpPr>
          <p:nvPr>
            <p:ph type="dt" sz="half" idx="10"/>
          </p:nvPr>
        </p:nvSpPr>
        <p:spPr/>
        <p:txBody>
          <a:bodyPr/>
          <a:lstStyle/>
          <a:p>
            <a:fld id="{9EA15526-7079-4B7B-987C-1B5FAE11A0FF}" type="datetime1">
              <a:rPr lang="en-US" smtClean="0"/>
              <a:t>7/23/2020</a:t>
            </a:fld>
            <a:endParaRPr lang="en-US" dirty="0"/>
          </a:p>
        </p:txBody>
      </p:sp>
      <p:sp>
        <p:nvSpPr>
          <p:cNvPr id="6" name="Footer Placeholder 5">
            <a:extLst>
              <a:ext uri="{FF2B5EF4-FFF2-40B4-BE49-F238E27FC236}">
                <a16:creationId xmlns:a16="http://schemas.microsoft.com/office/drawing/2014/main" id="{CF74339A-ED3A-40BD-9C14-5ED2589C756F}"/>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A531C7DC-F107-4883-B2A9-775D2C23985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06258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A8BC3-B94E-464E-8D33-EB3076440E0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4BC9D2-791B-44AF-9846-DC402220B4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44B4B2-A968-44C4-AB07-38AD74608CA7}"/>
              </a:ext>
            </a:extLst>
          </p:cNvPr>
          <p:cNvSpPr>
            <a:spLocks noGrp="1"/>
          </p:cNvSpPr>
          <p:nvPr>
            <p:ph type="dt" sz="half" idx="10"/>
          </p:nvPr>
        </p:nvSpPr>
        <p:spPr/>
        <p:txBody>
          <a:bodyPr/>
          <a:lstStyle/>
          <a:p>
            <a:fld id="{217E833E-1B6D-415F-AD29-75AE8C43BD0D}" type="datetime1">
              <a:rPr lang="en-US" smtClean="0"/>
              <a:t>7/23/2020</a:t>
            </a:fld>
            <a:endParaRPr lang="en-US" dirty="0"/>
          </a:p>
        </p:txBody>
      </p:sp>
      <p:sp>
        <p:nvSpPr>
          <p:cNvPr id="5" name="Footer Placeholder 4">
            <a:extLst>
              <a:ext uri="{FF2B5EF4-FFF2-40B4-BE49-F238E27FC236}">
                <a16:creationId xmlns:a16="http://schemas.microsoft.com/office/drawing/2014/main" id="{5BC525B0-5253-4BAF-B140-79E1347C8F2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55E69D1-560B-4E7C-8066-BF859B9B347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31178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853FED-EC44-4732-AB00-E8778D4BA97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CA12318-51DB-45BD-B5C1-1F6B01FA9F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4D9638-D0FF-48ED-AE9A-47AD360F157C}"/>
              </a:ext>
            </a:extLst>
          </p:cNvPr>
          <p:cNvSpPr>
            <a:spLocks noGrp="1"/>
          </p:cNvSpPr>
          <p:nvPr>
            <p:ph type="dt" sz="half" idx="10"/>
          </p:nvPr>
        </p:nvSpPr>
        <p:spPr/>
        <p:txBody>
          <a:bodyPr/>
          <a:lstStyle/>
          <a:p>
            <a:fld id="{8452596F-08A7-4B70-989A-F2B1CF31E66B}" type="datetime1">
              <a:rPr lang="en-US" smtClean="0"/>
              <a:t>7/23/2020</a:t>
            </a:fld>
            <a:endParaRPr lang="en-US" dirty="0"/>
          </a:p>
        </p:txBody>
      </p:sp>
      <p:sp>
        <p:nvSpPr>
          <p:cNvPr id="5" name="Footer Placeholder 4">
            <a:extLst>
              <a:ext uri="{FF2B5EF4-FFF2-40B4-BE49-F238E27FC236}">
                <a16:creationId xmlns:a16="http://schemas.microsoft.com/office/drawing/2014/main" id="{E6CC75BD-3974-40AA-8C70-B3348980EF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5521F2-59F3-4EC7-831B-B8ADCE84740D}"/>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87225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D4C6AB-80E5-4070-8348-0BB3BE2285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3D7491A-4ED6-4ABE-A94C-C9A447F0B4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E2DECFD-A73B-473E-A137-854E3FEB51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3ED0CC-082F-4160-86E5-0D6041F12778}" type="datetime1">
              <a:rPr lang="en-US" smtClean="0"/>
              <a:t>7/23/2020</a:t>
            </a:fld>
            <a:endParaRPr lang="en-US" dirty="0"/>
          </a:p>
        </p:txBody>
      </p:sp>
      <p:sp>
        <p:nvSpPr>
          <p:cNvPr id="5" name="Footer Placeholder 4">
            <a:extLst>
              <a:ext uri="{FF2B5EF4-FFF2-40B4-BE49-F238E27FC236}">
                <a16:creationId xmlns:a16="http://schemas.microsoft.com/office/drawing/2014/main" id="{01607943-892E-4977-BBEE-80C96BF365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72A0DB3-78BF-4A1B-9F15-D1B71AA71D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82846521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14.xml.rels><?xml version="1.0" encoding="UTF-8" standalone="yes"?>
<Relationships xmlns="http://schemas.openxmlformats.org/package/2006/relationships"><Relationship Id="rId2" Type="http://schemas.openxmlformats.org/officeDocument/2006/relationships/hyperlink" Target="https://us02web.zoom.us/j/85133436786"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5555856-9970-4BC3-9AA9-6A917F53A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421721"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F487851-BFAF-46D8-A1ED-50CAD6E46F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554647AC-B4FD-49F1-AF8D-157D5E1CEAB0}"/>
              </a:ext>
            </a:extLst>
          </p:cNvPr>
          <p:cNvSpPr txBox="1"/>
          <p:nvPr/>
        </p:nvSpPr>
        <p:spPr>
          <a:xfrm>
            <a:off x="6590662" y="4267832"/>
            <a:ext cx="4805996" cy="1297115"/>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700" kern="1200">
                <a:solidFill>
                  <a:srgbClr val="000000"/>
                </a:solidFill>
                <a:latin typeface="+mj-lt"/>
                <a:ea typeface="+mj-ea"/>
                <a:cs typeface="+mj-cs"/>
              </a:rPr>
              <a:t>EMPOWERMENT THROUGH EDUCATION</a:t>
            </a:r>
          </a:p>
        </p:txBody>
      </p:sp>
      <p:sp>
        <p:nvSpPr>
          <p:cNvPr id="14" name="Freeform 50">
            <a:extLst>
              <a:ext uri="{FF2B5EF4-FFF2-40B4-BE49-F238E27FC236}">
                <a16:creationId xmlns:a16="http://schemas.microsoft.com/office/drawing/2014/main" id="{13722DD7-BA73-4776-93A3-94491FEF72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1159"/>
            <a:ext cx="5464879"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B1FEC89D-560A-4B7E-8FB8-4F21BA2EA5CD}"/>
              </a:ext>
            </a:extLst>
          </p:cNvPr>
          <p:cNvPicPr>
            <a:picLocks noChangeAspect="1" noChangeArrowheads="1"/>
          </p:cNvPicPr>
          <p:nvPr/>
        </p:nvPicPr>
        <p:blipFill>
          <a:blip r:embed="rId3" cstate="print"/>
          <a:stretch>
            <a:fillRect/>
          </a:stretch>
        </p:blipFill>
        <p:spPr bwMode="auto">
          <a:xfrm>
            <a:off x="340470" y="3028991"/>
            <a:ext cx="4141760" cy="1714417"/>
          </a:xfrm>
          <a:custGeom>
            <a:avLst/>
            <a:gdLst/>
            <a:ahLst/>
            <a:cxnLst/>
            <a:rect l="l" t="t" r="r" b="b"/>
            <a:pathLst>
              <a:path w="4141760" h="4377846">
                <a:moveTo>
                  <a:pt x="0" y="0"/>
                </a:moveTo>
                <a:lnTo>
                  <a:pt x="4141760" y="0"/>
                </a:lnTo>
                <a:lnTo>
                  <a:pt x="4141760" y="4377846"/>
                </a:lnTo>
                <a:lnTo>
                  <a:pt x="0" y="4377846"/>
                </a:lnTo>
                <a:close/>
              </a:path>
            </a:pathLst>
          </a:custGeom>
          <a:noFill/>
        </p:spPr>
      </p:pic>
    </p:spTree>
    <p:extLst>
      <p:ext uri="{BB962C8B-B14F-4D97-AF65-F5344CB8AC3E}">
        <p14:creationId xmlns:p14="http://schemas.microsoft.com/office/powerpoint/2010/main" val="1700952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4"/>
              </a:gs>
              <a:gs pos="25000">
                <a:schemeClr val="accent4"/>
              </a:gs>
              <a:gs pos="94000">
                <a:schemeClr val="accent2"/>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532BAE3B-65DC-4C33-B57B-D7CE0F07E78B}"/>
              </a:ext>
            </a:extLst>
          </p:cNvPr>
          <p:cNvSpPr txBox="1"/>
          <p:nvPr/>
        </p:nvSpPr>
        <p:spPr>
          <a:xfrm>
            <a:off x="640079" y="2053641"/>
            <a:ext cx="3669161" cy="276009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altLang="en-US" sz="4400" b="1" kern="1200">
                <a:solidFill>
                  <a:srgbClr val="FFFFFF"/>
                </a:solidFill>
                <a:latin typeface="+mj-lt"/>
                <a:ea typeface="+mj-ea"/>
                <a:cs typeface="+mj-cs"/>
              </a:rPr>
              <a:t>What is Mayo Recovery College?</a:t>
            </a:r>
            <a:endParaRPr lang="en-US" sz="4400" kern="1200">
              <a:solidFill>
                <a:srgbClr val="FFFFFF"/>
              </a:solidFill>
              <a:latin typeface="+mj-lt"/>
              <a:ea typeface="+mj-ea"/>
              <a:cs typeface="+mj-cs"/>
            </a:endParaRPr>
          </a:p>
        </p:txBody>
      </p:sp>
      <p:sp>
        <p:nvSpPr>
          <p:cNvPr id="5" name="TextBox 4">
            <a:extLst>
              <a:ext uri="{FF2B5EF4-FFF2-40B4-BE49-F238E27FC236}">
                <a16:creationId xmlns:a16="http://schemas.microsoft.com/office/drawing/2014/main" id="{123A58AE-258A-47CA-A608-F0EC1833DEA8}"/>
              </a:ext>
            </a:extLst>
          </p:cNvPr>
          <p:cNvSpPr txBox="1"/>
          <p:nvPr/>
        </p:nvSpPr>
        <p:spPr>
          <a:xfrm>
            <a:off x="6090574" y="801866"/>
            <a:ext cx="5306084" cy="5230634"/>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defRPr/>
            </a:pPr>
            <a:r>
              <a:rPr lang="en-US" altLang="en-US" sz="1900" b="1" dirty="0">
                <a:solidFill>
                  <a:srgbClr val="000000"/>
                </a:solidFill>
              </a:rPr>
              <a:t>Mayo Recovery College enables people to become experts in their own self-care and develop skills and confidence to manage their own recovery</a:t>
            </a:r>
          </a:p>
          <a:p>
            <a:pPr indent="-228600">
              <a:lnSpc>
                <a:spcPct val="90000"/>
              </a:lnSpc>
              <a:spcAft>
                <a:spcPts val="600"/>
              </a:spcAft>
              <a:buFont typeface="Arial" panose="020B0604020202020204" pitchFamily="34" charset="0"/>
              <a:buChar char="•"/>
              <a:defRPr/>
            </a:pPr>
            <a:endParaRPr lang="en-US" altLang="en-US" sz="1900" b="1" dirty="0">
              <a:solidFill>
                <a:srgbClr val="000000"/>
              </a:solidFill>
            </a:endParaRPr>
          </a:p>
          <a:p>
            <a:pPr indent="-228600">
              <a:lnSpc>
                <a:spcPct val="90000"/>
              </a:lnSpc>
              <a:spcAft>
                <a:spcPts val="600"/>
              </a:spcAft>
              <a:buFont typeface="Arial" panose="020B0604020202020204" pitchFamily="34" charset="0"/>
              <a:buChar char="•"/>
              <a:defRPr/>
            </a:pPr>
            <a:r>
              <a:rPr lang="en-US" altLang="en-US" sz="1900" b="1" dirty="0">
                <a:solidFill>
                  <a:srgbClr val="000000"/>
                </a:solidFill>
              </a:rPr>
              <a:t> Mayo  Recovery College is facilitated by both experts by experience and experts by profession.  No-one is more or less important than the others</a:t>
            </a:r>
          </a:p>
          <a:p>
            <a:pPr indent="-228600">
              <a:lnSpc>
                <a:spcPct val="90000"/>
              </a:lnSpc>
              <a:spcAft>
                <a:spcPts val="600"/>
              </a:spcAft>
              <a:buFont typeface="Arial" panose="020B0604020202020204" pitchFamily="34" charset="0"/>
              <a:buChar char="•"/>
              <a:defRPr/>
            </a:pPr>
            <a:endParaRPr lang="en-US" altLang="en-US" sz="1900" b="1" dirty="0">
              <a:solidFill>
                <a:srgbClr val="000000"/>
              </a:solidFill>
            </a:endParaRPr>
          </a:p>
          <a:p>
            <a:pPr indent="-228600">
              <a:lnSpc>
                <a:spcPct val="90000"/>
              </a:lnSpc>
              <a:spcAft>
                <a:spcPts val="600"/>
              </a:spcAft>
              <a:buFont typeface="Arial" panose="020B0604020202020204" pitchFamily="34" charset="0"/>
              <a:buChar char="•"/>
              <a:defRPr/>
            </a:pPr>
            <a:r>
              <a:rPr lang="en-US" altLang="en-US" sz="1900" b="1" dirty="0">
                <a:solidFill>
                  <a:srgbClr val="000000"/>
                </a:solidFill>
              </a:rPr>
              <a:t> All modules are co-produced, co-delivered and co-received by staff, people with lived experience of mental health challenges and the people who are close to them.</a:t>
            </a:r>
          </a:p>
          <a:p>
            <a:pPr indent="-228600">
              <a:lnSpc>
                <a:spcPct val="90000"/>
              </a:lnSpc>
              <a:spcAft>
                <a:spcPts val="600"/>
              </a:spcAft>
              <a:buFont typeface="Arial" panose="020B0604020202020204" pitchFamily="34" charset="0"/>
              <a:buChar char="•"/>
              <a:defRPr/>
            </a:pPr>
            <a:endParaRPr lang="en-US" altLang="en-US" sz="1900" b="1" dirty="0">
              <a:solidFill>
                <a:srgbClr val="000000"/>
              </a:solidFill>
            </a:endParaRPr>
          </a:p>
          <a:p>
            <a:pPr indent="-228600">
              <a:lnSpc>
                <a:spcPct val="90000"/>
              </a:lnSpc>
              <a:spcAft>
                <a:spcPts val="600"/>
              </a:spcAft>
              <a:buFont typeface="Arial" panose="020B0604020202020204" pitchFamily="34" charset="0"/>
              <a:buChar char="•"/>
              <a:defRPr/>
            </a:pPr>
            <a:r>
              <a:rPr lang="en-US" altLang="en-US" sz="1900" b="1" dirty="0">
                <a:solidFill>
                  <a:srgbClr val="000000"/>
                </a:solidFill>
              </a:rPr>
              <a:t>Anyone with an interest in Mental Health &amp; Wellbeing can attend</a:t>
            </a:r>
          </a:p>
          <a:p>
            <a:pPr indent="-228600">
              <a:lnSpc>
                <a:spcPct val="90000"/>
              </a:lnSpc>
              <a:spcAft>
                <a:spcPts val="600"/>
              </a:spcAft>
              <a:buFont typeface="Arial" panose="020B0604020202020204" pitchFamily="34" charset="0"/>
              <a:buChar char="•"/>
            </a:pPr>
            <a:endParaRPr lang="en-US" sz="1900" dirty="0">
              <a:solidFill>
                <a:srgbClr val="000000"/>
              </a:solidFill>
            </a:endParaRPr>
          </a:p>
        </p:txBody>
      </p:sp>
    </p:spTree>
    <p:extLst>
      <p:ext uri="{BB962C8B-B14F-4D97-AF65-F5344CB8AC3E}">
        <p14:creationId xmlns:p14="http://schemas.microsoft.com/office/powerpoint/2010/main" val="717792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7" descr="C:\Users\karenmchale2\Desktop\group agreement.jpg">
            <a:extLst>
              <a:ext uri="{FF2B5EF4-FFF2-40B4-BE49-F238E27FC236}">
                <a16:creationId xmlns:a16="http://schemas.microsoft.com/office/drawing/2014/main" id="{9208466F-F64A-4B0E-8271-782D94D3546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7" y="1002622"/>
            <a:ext cx="10905066" cy="4852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3169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8">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0">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5" name="Group 12">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6" name="Freeform: Shape 13">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Shape 14">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Freeform: Shape 15">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Shape 16">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17">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3F58CA5B-7521-49EF-A4FF-CB42B977BFE7}"/>
              </a:ext>
            </a:extLst>
          </p:cNvPr>
          <p:cNvSpPr>
            <a:spLocks noGrp="1"/>
          </p:cNvSpPr>
          <p:nvPr>
            <p:ph type="title"/>
          </p:nvPr>
        </p:nvSpPr>
        <p:spPr>
          <a:xfrm>
            <a:off x="804672" y="2053641"/>
            <a:ext cx="3669161" cy="2760098"/>
          </a:xfrm>
        </p:spPr>
        <p:txBody>
          <a:bodyPr vert="horz" lIns="91440" tIns="45720" rIns="91440" bIns="45720" rtlCol="0" anchor="ctr">
            <a:normAutofit/>
          </a:bodyPr>
          <a:lstStyle/>
          <a:p>
            <a:r>
              <a:rPr lang="en-US" sz="4000" kern="1200">
                <a:solidFill>
                  <a:schemeClr val="tx2"/>
                </a:solidFill>
                <a:latin typeface="+mj-lt"/>
                <a:ea typeface="+mj-ea"/>
                <a:cs typeface="+mj-cs"/>
              </a:rPr>
              <a:t>AIMS OF TODAY’S WORKSHOP</a:t>
            </a:r>
          </a:p>
        </p:txBody>
      </p:sp>
      <p:sp>
        <p:nvSpPr>
          <p:cNvPr id="4" name="TextBox 3">
            <a:extLst>
              <a:ext uri="{FF2B5EF4-FFF2-40B4-BE49-F238E27FC236}">
                <a16:creationId xmlns:a16="http://schemas.microsoft.com/office/drawing/2014/main" id="{AEBF90B2-3270-450F-A588-C857B6B42742}"/>
              </a:ext>
            </a:extLst>
          </p:cNvPr>
          <p:cNvSpPr txBox="1"/>
          <p:nvPr/>
        </p:nvSpPr>
        <p:spPr>
          <a:xfrm>
            <a:off x="6090574" y="801866"/>
            <a:ext cx="5306084" cy="5230634"/>
          </a:xfrm>
          <a:prstGeom prst="rect">
            <a:avLst/>
          </a:prstGeom>
          <a:noFill/>
          <a:ln>
            <a:noFill/>
          </a:ln>
        </p:spPr>
        <p:txBody>
          <a:bodyPr vert="horz" lIns="91440" tIns="45720" rIns="91440" bIns="45720" rtlCol="0" anchor="ctr">
            <a:normAutofit/>
          </a:bodyPr>
          <a:lstStyle/>
          <a:p>
            <a:pPr marL="457200" indent="-457200">
              <a:lnSpc>
                <a:spcPct val="90000"/>
              </a:lnSpc>
              <a:spcAft>
                <a:spcPts val="600"/>
              </a:spcAft>
              <a:buFont typeface="Arial" panose="020B0604020202020204" pitchFamily="34" charset="0"/>
              <a:buChar char="•"/>
            </a:pPr>
            <a:r>
              <a:rPr lang="en-US" sz="2800" dirty="0">
                <a:solidFill>
                  <a:schemeClr val="accent1">
                    <a:lumMod val="75000"/>
                  </a:schemeClr>
                </a:solidFill>
                <a:effectLst/>
              </a:rPr>
              <a:t>This workshop will explore how Recovery Education empowers people with mental health challenges, their families/</a:t>
            </a:r>
            <a:r>
              <a:rPr lang="en-US" sz="2800" dirty="0" err="1">
                <a:solidFill>
                  <a:schemeClr val="accent1">
                    <a:lumMod val="75000"/>
                  </a:schemeClr>
                </a:solidFill>
                <a:effectLst/>
              </a:rPr>
              <a:t>carers</a:t>
            </a:r>
            <a:r>
              <a:rPr lang="en-US" sz="2800" dirty="0">
                <a:solidFill>
                  <a:schemeClr val="accent1">
                    <a:lumMod val="75000"/>
                  </a:schemeClr>
                </a:solidFill>
                <a:effectLst/>
              </a:rPr>
              <a:t>/supporters as well as service providers.</a:t>
            </a:r>
          </a:p>
          <a:p>
            <a:pPr marL="457200" indent="-457200">
              <a:lnSpc>
                <a:spcPct val="90000"/>
              </a:lnSpc>
              <a:spcAft>
                <a:spcPts val="600"/>
              </a:spcAft>
              <a:buFont typeface="Arial" panose="020B0604020202020204" pitchFamily="34" charset="0"/>
              <a:buChar char="•"/>
            </a:pPr>
            <a:r>
              <a:rPr lang="en-US" sz="2800" dirty="0">
                <a:solidFill>
                  <a:schemeClr val="accent6">
                    <a:lumMod val="75000"/>
                  </a:schemeClr>
                </a:solidFill>
                <a:effectLst/>
              </a:rPr>
              <a:t> It will illustrate how “empowering recovery” underpins Irish Mental Health policy and identify both the benefits of and challenges to empowering people through education. </a:t>
            </a:r>
            <a:endParaRPr lang="en-US" sz="2800" dirty="0">
              <a:solidFill>
                <a:schemeClr val="accent6">
                  <a:lumMod val="75000"/>
                </a:schemeClr>
              </a:solidFill>
            </a:endParaRPr>
          </a:p>
        </p:txBody>
      </p:sp>
    </p:spTree>
    <p:extLst>
      <p:ext uri="{BB962C8B-B14F-4D97-AF65-F5344CB8AC3E}">
        <p14:creationId xmlns:p14="http://schemas.microsoft.com/office/powerpoint/2010/main" val="3187187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917B-08FD-45BC-B569-DA60B5433612}"/>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dirty="0"/>
              <a:t>WHAT IS EMPOWERMENT?</a:t>
            </a:r>
          </a:p>
        </p:txBody>
      </p:sp>
      <p:sp>
        <p:nvSpPr>
          <p:cNvPr id="6" name="TextBox 5">
            <a:extLst>
              <a:ext uri="{FF2B5EF4-FFF2-40B4-BE49-F238E27FC236}">
                <a16:creationId xmlns:a16="http://schemas.microsoft.com/office/drawing/2014/main" id="{24773880-18CC-47E8-8A84-94C4CC2D9B29}"/>
              </a:ext>
            </a:extLst>
          </p:cNvPr>
          <p:cNvSpPr txBox="1"/>
          <p:nvPr/>
        </p:nvSpPr>
        <p:spPr>
          <a:xfrm>
            <a:off x="4965431" y="2438400"/>
            <a:ext cx="6586489" cy="3785419"/>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3200" dirty="0">
                <a:effectLst/>
              </a:rPr>
              <a:t>Empowerment is defined as “the process of becoming stronger and more confident, especially in respect to having control over your own life and having your needs and rights respected”.</a:t>
            </a:r>
          </a:p>
          <a:p>
            <a:pPr indent="-228600">
              <a:lnSpc>
                <a:spcPct val="90000"/>
              </a:lnSpc>
              <a:spcAft>
                <a:spcPts val="600"/>
              </a:spcAft>
              <a:buFont typeface="Arial" panose="020B0604020202020204" pitchFamily="34" charset="0"/>
              <a:buChar char="•"/>
            </a:pPr>
            <a:endParaRPr lang="en-US" sz="2000" dirty="0"/>
          </a:p>
        </p:txBody>
      </p:sp>
      <p:pic>
        <p:nvPicPr>
          <p:cNvPr id="9" name="Picture 7">
            <a:extLst>
              <a:ext uri="{FF2B5EF4-FFF2-40B4-BE49-F238E27FC236}">
                <a16:creationId xmlns:a16="http://schemas.microsoft.com/office/drawing/2014/main" id="{FB5AF246-584C-480A-A228-2447E6467BF6}"/>
              </a:ext>
            </a:extLst>
          </p:cNvPr>
          <p:cNvPicPr>
            <a:picLocks noChangeAspect="1"/>
          </p:cNvPicPr>
          <p:nvPr/>
        </p:nvPicPr>
        <p:blipFill rotWithShape="1">
          <a:blip r:embed="rId2"/>
          <a:srcRect l="28109" r="26941"/>
          <a:stretch/>
        </p:blipFill>
        <p:spPr>
          <a:xfrm>
            <a:off x="20" y="10"/>
            <a:ext cx="4635571" cy="6857990"/>
          </a:xfrm>
          <a:prstGeom prst="rect">
            <a:avLst/>
          </a:prstGeom>
          <a:effectLst/>
        </p:spPr>
      </p:pic>
      <p:cxnSp>
        <p:nvCxnSpPr>
          <p:cNvPr id="10" name="Straight Connector 1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9AE4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3683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Can mental health services as we know them really support recovery ...">
            <a:extLst>
              <a:ext uri="{FF2B5EF4-FFF2-40B4-BE49-F238E27FC236}">
                <a16:creationId xmlns:a16="http://schemas.microsoft.com/office/drawing/2014/main" id="{5DCA6829-473A-450C-9228-3CC446EF8A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925" b="16734"/>
          <a:stretch/>
        </p:blipFill>
        <p:spPr bwMode="auto">
          <a:xfrm>
            <a:off x="838200" y="754148"/>
            <a:ext cx="10515600" cy="4995575"/>
          </a:xfrm>
          <a:prstGeom prst="rect">
            <a:avLst/>
          </a:prstGeom>
          <a:noFill/>
          <a:extLst>
            <a:ext uri="{909E8E84-426E-40DD-AFC4-6F175D3DCCD1}">
              <a14:hiddenFill xmlns:a14="http://schemas.microsoft.com/office/drawing/2010/main">
                <a:solidFill>
                  <a:srgbClr val="FFFFFF"/>
                </a:solidFill>
              </a14:hiddenFill>
            </a:ext>
          </a:extLst>
        </p:spPr>
      </p:pic>
      <p:cxnSp>
        <p:nvCxnSpPr>
          <p:cNvPr id="77" name="Straight Connector 76">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9EE14281-ECA4-436C-B476-8855A41E030F}"/>
              </a:ext>
            </a:extLst>
          </p:cNvPr>
          <p:cNvSpPr txBox="1"/>
          <p:nvPr/>
        </p:nvSpPr>
        <p:spPr>
          <a:xfrm>
            <a:off x="-706058" y="998316"/>
            <a:ext cx="24316593" cy="4629874"/>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2367210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SE Ireland on Twitter: &quot;National Framework for Recovery in Mental ...">
            <a:extLst>
              <a:ext uri="{FF2B5EF4-FFF2-40B4-BE49-F238E27FC236}">
                <a16:creationId xmlns:a16="http://schemas.microsoft.com/office/drawing/2014/main" id="{587D7BEC-0CB7-4E19-B4DD-E385F4864D5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805" b="576"/>
          <a:stretch/>
        </p:blipFill>
        <p:spPr bwMode="auto">
          <a:xfrm>
            <a:off x="838200" y="754148"/>
            <a:ext cx="10515600" cy="4995575"/>
          </a:xfrm>
          <a:prstGeom prst="rect">
            <a:avLst/>
          </a:prstGeom>
          <a:noFill/>
          <a:extLst>
            <a:ext uri="{909E8E84-426E-40DD-AFC4-6F175D3DCCD1}">
              <a14:hiddenFill xmlns:a14="http://schemas.microsoft.com/office/drawing/2010/main">
                <a:solidFill>
                  <a:srgbClr val="FFFFFF"/>
                </a:solidFill>
              </a14:hiddenFill>
            </a:ext>
          </a:extLst>
        </p:spPr>
      </p:pic>
      <p:cxnSp>
        <p:nvCxnSpPr>
          <p:cNvPr id="77" name="Straight Connector 76">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55B2252-1BD4-4636-95C8-84543499DFAC}"/>
              </a:ext>
            </a:extLst>
          </p:cNvPr>
          <p:cNvSpPr txBox="1"/>
          <p:nvPr/>
        </p:nvSpPr>
        <p:spPr>
          <a:xfrm>
            <a:off x="254350" y="925975"/>
            <a:ext cx="12460879" cy="5278055"/>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3512353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17">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10292" cy="6858000"/>
          </a:xfrm>
          <a:prstGeom prst="rect">
            <a:avLst/>
          </a:prstGeom>
          <a:gradFill>
            <a:gsLst>
              <a:gs pos="0">
                <a:schemeClr val="accent4"/>
              </a:gs>
              <a:gs pos="25000">
                <a:schemeClr val="accent4"/>
              </a:gs>
              <a:gs pos="94000">
                <a:schemeClr val="accent2"/>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7" name="Picture 19">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l="42953" t="3964" b="3964"/>
          <a:stretch>
            <a:fillRect/>
          </a:stretch>
        </p:blipFill>
        <p:spPr>
          <a:xfrm>
            <a:off x="0" y="1"/>
            <a:ext cx="7554138"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28" name="Rectangle 21">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850" y="0"/>
            <a:ext cx="53911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BD17F23-2442-449C-929F-276CC98A53A1}"/>
              </a:ext>
            </a:extLst>
          </p:cNvPr>
          <p:cNvSpPr txBox="1"/>
          <p:nvPr/>
        </p:nvSpPr>
        <p:spPr>
          <a:xfrm>
            <a:off x="6172200" y="804672"/>
            <a:ext cx="5221224" cy="5230368"/>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400" b="1">
                <a:solidFill>
                  <a:srgbClr val="000000"/>
                </a:solidFill>
              </a:rPr>
              <a:t>WHAT IS RECOVERY EDUCATION?</a:t>
            </a:r>
          </a:p>
          <a:p>
            <a:pPr indent="-228600">
              <a:lnSpc>
                <a:spcPct val="90000"/>
              </a:lnSpc>
              <a:spcAft>
                <a:spcPts val="600"/>
              </a:spcAft>
              <a:buFont typeface="Arial" panose="020B0604020202020204" pitchFamily="34" charset="0"/>
              <a:buChar char="•"/>
            </a:pPr>
            <a:endParaRPr lang="en-US" sz="2400">
              <a:solidFill>
                <a:srgbClr val="000000"/>
              </a:solidFill>
            </a:endParaRPr>
          </a:p>
          <a:p>
            <a:pPr indent="-228600">
              <a:lnSpc>
                <a:spcPct val="90000"/>
              </a:lnSpc>
              <a:spcAft>
                <a:spcPts val="600"/>
              </a:spcAft>
              <a:buFont typeface="Arial" panose="020B0604020202020204" pitchFamily="34" charset="0"/>
              <a:buChar char="•"/>
            </a:pPr>
            <a:r>
              <a:rPr lang="en-US" sz="2400">
                <a:solidFill>
                  <a:srgbClr val="000000"/>
                </a:solidFill>
              </a:rPr>
              <a:t>Recovery Education is the process by which individuals explore, assimilate and create the knowledge required for recovery to occur in their own lives or in the lives of those they support or provide services to</a:t>
            </a:r>
          </a:p>
        </p:txBody>
      </p:sp>
    </p:spTree>
    <p:extLst>
      <p:ext uri="{BB962C8B-B14F-4D97-AF65-F5344CB8AC3E}">
        <p14:creationId xmlns:p14="http://schemas.microsoft.com/office/powerpoint/2010/main" val="2302180469"/>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4"/>
              </a:gs>
              <a:gs pos="25000">
                <a:schemeClr val="accent4"/>
              </a:gs>
              <a:gs pos="94000">
                <a:schemeClr val="accent2"/>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10">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1DD2CA8-671E-45DF-89EC-9F16161D6AFF}"/>
              </a:ext>
            </a:extLst>
          </p:cNvPr>
          <p:cNvSpPr txBox="1"/>
          <p:nvPr/>
        </p:nvSpPr>
        <p:spPr>
          <a:xfrm>
            <a:off x="1179226" y="3092970"/>
            <a:ext cx="9833548" cy="2867992"/>
          </a:xfrm>
          <a:prstGeom prst="rect">
            <a:avLst/>
          </a:prstGeom>
        </p:spPr>
        <p:txBody>
          <a:bodyPr vert="horz" lIns="91440" tIns="45720" rIns="91440" bIns="45720" rtlCol="0">
            <a:normAutofit fontScale="92500" lnSpcReduction="10000"/>
          </a:bodyPr>
          <a:lstStyle/>
          <a:p>
            <a:pPr>
              <a:lnSpc>
                <a:spcPct val="90000"/>
              </a:lnSpc>
              <a:spcAft>
                <a:spcPts val="600"/>
              </a:spcAft>
            </a:pPr>
            <a:r>
              <a:rPr lang="en-US" sz="2400" b="1" dirty="0">
                <a:solidFill>
                  <a:srgbClr val="000000"/>
                </a:solidFill>
              </a:rPr>
              <a:t>HOW DOES IT EMPOWER?</a:t>
            </a:r>
          </a:p>
          <a:p>
            <a:pPr indent="-228600">
              <a:lnSpc>
                <a:spcPct val="90000"/>
              </a:lnSpc>
              <a:spcAft>
                <a:spcPts val="600"/>
              </a:spcAft>
              <a:buFont typeface="Arial" panose="020B0604020202020204" pitchFamily="34" charset="0"/>
              <a:buChar char="•"/>
            </a:pPr>
            <a:endParaRPr lang="en-US" dirty="0">
              <a:solidFill>
                <a:srgbClr val="000000"/>
              </a:solidFill>
            </a:endParaRPr>
          </a:p>
          <a:p>
            <a:pPr indent="-228600">
              <a:lnSpc>
                <a:spcPct val="90000"/>
              </a:lnSpc>
              <a:spcAft>
                <a:spcPts val="600"/>
              </a:spcAft>
              <a:buFont typeface="Arial" panose="020B0604020202020204" pitchFamily="34" charset="0"/>
              <a:buChar char="•"/>
            </a:pPr>
            <a:r>
              <a:rPr lang="en-US" sz="2000" dirty="0">
                <a:solidFill>
                  <a:srgbClr val="000000"/>
                </a:solidFill>
              </a:rPr>
              <a:t>Recovery Education empowers people with mental health challenges, their families/supporters and service providers by helping them gain a better understanding of the essential processes of recovery.</a:t>
            </a:r>
          </a:p>
          <a:p>
            <a:pPr indent="-228600">
              <a:lnSpc>
                <a:spcPct val="90000"/>
              </a:lnSpc>
              <a:spcAft>
                <a:spcPts val="600"/>
              </a:spcAft>
              <a:buFont typeface="Arial" panose="020B0604020202020204" pitchFamily="34" charset="0"/>
              <a:buChar char="•"/>
            </a:pPr>
            <a:endParaRPr lang="en-US" sz="2000" dirty="0">
              <a:solidFill>
                <a:srgbClr val="000000"/>
              </a:solidFill>
            </a:endParaRPr>
          </a:p>
          <a:p>
            <a:pPr indent="-228600">
              <a:lnSpc>
                <a:spcPct val="90000"/>
              </a:lnSpc>
              <a:spcAft>
                <a:spcPts val="600"/>
              </a:spcAft>
              <a:buFont typeface="Arial" panose="020B0604020202020204" pitchFamily="34" charset="0"/>
              <a:buChar char="•"/>
            </a:pPr>
            <a:r>
              <a:rPr lang="en-US" sz="2000" dirty="0">
                <a:solidFill>
                  <a:srgbClr val="000000"/>
                </a:solidFill>
              </a:rPr>
              <a:t>By using Adult Education Methodologies such as self-directed learning, valuing the persons own lived experience and incorporating different learning styles and collaborative learning  Recovery Education respects the person’s individual recovery journey as well as liberating the person from the stigma that can often surround mental health challenges</a:t>
            </a:r>
          </a:p>
          <a:p>
            <a:pPr indent="-228600">
              <a:lnSpc>
                <a:spcPct val="90000"/>
              </a:lnSpc>
              <a:spcAft>
                <a:spcPts val="600"/>
              </a:spcAft>
              <a:buFont typeface="Arial" panose="020B0604020202020204" pitchFamily="34" charset="0"/>
              <a:buChar char="•"/>
            </a:pPr>
            <a:endParaRPr lang="en-US" sz="1700" dirty="0">
              <a:solidFill>
                <a:srgbClr val="000000"/>
              </a:solidFill>
            </a:endParaRPr>
          </a:p>
          <a:p>
            <a:pPr indent="-228600">
              <a:lnSpc>
                <a:spcPct val="90000"/>
              </a:lnSpc>
              <a:spcAft>
                <a:spcPts val="600"/>
              </a:spcAft>
              <a:buFont typeface="Arial" panose="020B0604020202020204" pitchFamily="34" charset="0"/>
              <a:buChar char="•"/>
            </a:pPr>
            <a:endParaRPr lang="en-US" sz="1700" dirty="0">
              <a:solidFill>
                <a:srgbClr val="000000"/>
              </a:solidFill>
            </a:endParaRPr>
          </a:p>
        </p:txBody>
      </p:sp>
    </p:spTree>
    <p:extLst>
      <p:ext uri="{BB962C8B-B14F-4D97-AF65-F5344CB8AC3E}">
        <p14:creationId xmlns:p14="http://schemas.microsoft.com/office/powerpoint/2010/main" val="272440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Arc 4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TextBox 4">
            <a:extLst>
              <a:ext uri="{FF2B5EF4-FFF2-40B4-BE49-F238E27FC236}">
                <a16:creationId xmlns:a16="http://schemas.microsoft.com/office/drawing/2014/main" id="{1B4314C3-10A3-4813-8985-FAB5DA395866}"/>
              </a:ext>
            </a:extLst>
          </p:cNvPr>
          <p:cNvSpPr txBox="1"/>
          <p:nvPr/>
        </p:nvSpPr>
        <p:spPr>
          <a:xfrm>
            <a:off x="838200" y="1825625"/>
            <a:ext cx="10515600" cy="4351338"/>
          </a:xfrm>
          <a:prstGeom prst="rect">
            <a:avLst/>
          </a:prstGeom>
        </p:spPr>
        <p:txBody>
          <a:bodyPr vert="horz" lIns="91440" tIns="45720" rIns="91440" bIns="45720" rtlCol="0">
            <a:normAutofit lnSpcReduction="10000"/>
          </a:bodyPr>
          <a:lstStyle/>
          <a:p>
            <a:pPr>
              <a:lnSpc>
                <a:spcPct val="90000"/>
              </a:lnSpc>
              <a:spcAft>
                <a:spcPts val="600"/>
              </a:spcAft>
            </a:pPr>
            <a:r>
              <a:rPr lang="en-US" sz="3200" b="1" dirty="0"/>
              <a:t>How else does it empower?</a:t>
            </a:r>
          </a:p>
          <a:p>
            <a:pPr indent="-228600">
              <a:lnSpc>
                <a:spcPct val="90000"/>
              </a:lnSpc>
              <a:spcAft>
                <a:spcPts val="600"/>
              </a:spcAft>
              <a:buFont typeface="Arial" panose="020B0604020202020204" pitchFamily="34" charset="0"/>
              <a:buChar char="•"/>
            </a:pPr>
            <a:endParaRPr lang="en-US" b="1" dirty="0"/>
          </a:p>
          <a:p>
            <a:pPr indent="-228600">
              <a:lnSpc>
                <a:spcPct val="90000"/>
              </a:lnSpc>
              <a:spcAft>
                <a:spcPts val="600"/>
              </a:spcAft>
              <a:buFont typeface="Arial" panose="020B0604020202020204" pitchFamily="34" charset="0"/>
              <a:buChar char="•"/>
            </a:pPr>
            <a:r>
              <a:rPr lang="en-US" sz="2000" b="1" dirty="0"/>
              <a:t>Enrolment rather than referral</a:t>
            </a:r>
          </a:p>
          <a:p>
            <a:pPr indent="-228600">
              <a:lnSpc>
                <a:spcPct val="90000"/>
              </a:lnSpc>
              <a:spcAft>
                <a:spcPts val="600"/>
              </a:spcAft>
              <a:buFont typeface="Arial" panose="020B0604020202020204" pitchFamily="34" charset="0"/>
              <a:buChar char="•"/>
            </a:pPr>
            <a:endParaRPr lang="en-US" sz="2000" b="1" dirty="0"/>
          </a:p>
          <a:p>
            <a:pPr indent="-228600">
              <a:lnSpc>
                <a:spcPct val="90000"/>
              </a:lnSpc>
              <a:spcAft>
                <a:spcPts val="600"/>
              </a:spcAft>
              <a:buFont typeface="Arial" panose="020B0604020202020204" pitchFamily="34" charset="0"/>
              <a:buChar char="•"/>
            </a:pPr>
            <a:r>
              <a:rPr lang="en-US" sz="2000" b="1" dirty="0"/>
              <a:t>Facilitated discussion amongst Persons with Lived Experience, Family members/Supporters and Service Providers rather than lecture</a:t>
            </a:r>
          </a:p>
          <a:p>
            <a:pPr indent="-228600">
              <a:lnSpc>
                <a:spcPct val="90000"/>
              </a:lnSpc>
              <a:spcAft>
                <a:spcPts val="600"/>
              </a:spcAft>
              <a:buFont typeface="Arial" panose="020B0604020202020204" pitchFamily="34" charset="0"/>
              <a:buChar char="•"/>
            </a:pPr>
            <a:endParaRPr lang="en-US" sz="2000" b="1" dirty="0"/>
          </a:p>
          <a:p>
            <a:pPr indent="-228600">
              <a:lnSpc>
                <a:spcPct val="90000"/>
              </a:lnSpc>
              <a:spcAft>
                <a:spcPts val="600"/>
              </a:spcAft>
              <a:buFont typeface="Arial" panose="020B0604020202020204" pitchFamily="34" charset="0"/>
              <a:buChar char="•"/>
            </a:pPr>
            <a:r>
              <a:rPr lang="en-US" sz="2000" b="1" dirty="0"/>
              <a:t>Provision of a safe, </a:t>
            </a:r>
            <a:r>
              <a:rPr lang="en-US" sz="2000" b="1" dirty="0" err="1"/>
              <a:t>non-judgemental</a:t>
            </a:r>
            <a:r>
              <a:rPr lang="en-US" sz="2000" b="1" dirty="0"/>
              <a:t> environment</a:t>
            </a:r>
          </a:p>
          <a:p>
            <a:pPr indent="-228600">
              <a:lnSpc>
                <a:spcPct val="90000"/>
              </a:lnSpc>
              <a:spcAft>
                <a:spcPts val="600"/>
              </a:spcAft>
              <a:buFont typeface="Arial" panose="020B0604020202020204" pitchFamily="34" charset="0"/>
              <a:buChar char="•"/>
            </a:pPr>
            <a:endParaRPr lang="en-US" sz="2000" b="1" dirty="0"/>
          </a:p>
          <a:p>
            <a:pPr indent="-228600">
              <a:lnSpc>
                <a:spcPct val="90000"/>
              </a:lnSpc>
              <a:spcAft>
                <a:spcPts val="600"/>
              </a:spcAft>
              <a:buFont typeface="Arial" panose="020B0604020202020204" pitchFamily="34" charset="0"/>
              <a:buChar char="•"/>
            </a:pPr>
            <a:r>
              <a:rPr lang="en-US" sz="2000" b="1" dirty="0"/>
              <a:t>Equality, Respect and Non-</a:t>
            </a:r>
            <a:r>
              <a:rPr lang="en-US" sz="2000" b="1" dirty="0" err="1"/>
              <a:t>Judgemental</a:t>
            </a:r>
            <a:r>
              <a:rPr lang="en-US" sz="2000" b="1" dirty="0"/>
              <a:t> Acceptance</a:t>
            </a:r>
          </a:p>
          <a:p>
            <a:pPr indent="-228600">
              <a:lnSpc>
                <a:spcPct val="90000"/>
              </a:lnSpc>
              <a:spcAft>
                <a:spcPts val="600"/>
              </a:spcAft>
              <a:buFont typeface="Arial" panose="020B0604020202020204" pitchFamily="34" charset="0"/>
              <a:buChar char="•"/>
            </a:pPr>
            <a:endParaRPr lang="en-US" sz="2000" b="1" dirty="0"/>
          </a:p>
          <a:p>
            <a:pPr indent="-228600">
              <a:lnSpc>
                <a:spcPct val="90000"/>
              </a:lnSpc>
              <a:spcAft>
                <a:spcPts val="600"/>
              </a:spcAft>
              <a:buFont typeface="Arial" panose="020B0604020202020204" pitchFamily="34" charset="0"/>
              <a:buChar char="•"/>
            </a:pPr>
            <a:r>
              <a:rPr lang="en-US" sz="2000" b="1" dirty="0"/>
              <a:t>All classes are co-produced and co-facilitated by People with Lived Experience, Family Members/Supporters and Service Providers</a:t>
            </a:r>
          </a:p>
          <a:p>
            <a:pPr indent="-228600">
              <a:lnSpc>
                <a:spcPct val="90000"/>
              </a:lnSpc>
              <a:spcAft>
                <a:spcPts val="600"/>
              </a:spcAft>
              <a:buFont typeface="Arial" panose="020B0604020202020204" pitchFamily="34" charset="0"/>
              <a:buChar char="•"/>
            </a:pPr>
            <a:endParaRPr lang="en-US" dirty="0"/>
          </a:p>
        </p:txBody>
      </p:sp>
    </p:spTree>
    <p:extLst>
      <p:ext uri="{BB962C8B-B14F-4D97-AF65-F5344CB8AC3E}">
        <p14:creationId xmlns:p14="http://schemas.microsoft.com/office/powerpoint/2010/main" val="1802513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690B6DDA-EB38-4C73-BF33-4EF7C69AD72B}"/>
              </a:ext>
            </a:extLst>
          </p:cNvPr>
          <p:cNvSpPr txBox="1"/>
          <p:nvPr/>
        </p:nvSpPr>
        <p:spPr>
          <a:xfrm>
            <a:off x="6090574" y="353961"/>
            <a:ext cx="5306084" cy="6243484"/>
          </a:xfrm>
          <a:prstGeom prst="rect">
            <a:avLst/>
          </a:prstGeom>
        </p:spPr>
        <p:txBody>
          <a:bodyPr vert="horz" lIns="91440" tIns="45720" rIns="91440" bIns="45720" rtlCol="0" anchor="ctr">
            <a:normAutofit lnSpcReduction="10000"/>
          </a:bodyPr>
          <a:lstStyle/>
          <a:p>
            <a:pPr algn="ctr">
              <a:lnSpc>
                <a:spcPct val="90000"/>
              </a:lnSpc>
              <a:spcAft>
                <a:spcPts val="600"/>
              </a:spcAft>
            </a:pPr>
            <a:r>
              <a:rPr lang="en-US" sz="2400" b="1" dirty="0">
                <a:solidFill>
                  <a:srgbClr val="000000"/>
                </a:solidFill>
              </a:rPr>
              <a:t>RECOVERY COLLEGES IN IRELAND-A BRIEF HISTORY</a:t>
            </a:r>
            <a:endParaRPr lang="en-US" sz="2400" dirty="0">
              <a:solidFill>
                <a:srgbClr val="000000"/>
              </a:solidFill>
            </a:endParaRPr>
          </a:p>
          <a:p>
            <a:pPr indent="-228600">
              <a:lnSpc>
                <a:spcPct val="110000"/>
              </a:lnSpc>
              <a:spcAft>
                <a:spcPts val="600"/>
              </a:spcAft>
              <a:buFont typeface="Arial" panose="020B0604020202020204" pitchFamily="34" charset="0"/>
              <a:buChar char="•"/>
            </a:pPr>
            <a:r>
              <a:rPr lang="en-US" sz="2100" dirty="0">
                <a:solidFill>
                  <a:srgbClr val="7030A0"/>
                </a:solidFill>
              </a:rPr>
              <a:t>Recovery College Concept began in USA in 1990’s.</a:t>
            </a:r>
          </a:p>
          <a:p>
            <a:pPr indent="-228600">
              <a:lnSpc>
                <a:spcPct val="110000"/>
              </a:lnSpc>
              <a:spcAft>
                <a:spcPts val="600"/>
              </a:spcAft>
              <a:buFont typeface="Arial" panose="020B0604020202020204" pitchFamily="34" charset="0"/>
              <a:buChar char="•"/>
            </a:pPr>
            <a:r>
              <a:rPr lang="en-US" sz="2100" dirty="0">
                <a:solidFill>
                  <a:srgbClr val="7030A0"/>
                </a:solidFill>
              </a:rPr>
              <a:t>Early </a:t>
            </a:r>
            <a:r>
              <a:rPr lang="en-US" sz="2100" dirty="0" err="1">
                <a:solidFill>
                  <a:srgbClr val="7030A0"/>
                </a:solidFill>
              </a:rPr>
              <a:t>naughties</a:t>
            </a:r>
            <a:r>
              <a:rPr lang="en-US" sz="2100" dirty="0">
                <a:solidFill>
                  <a:srgbClr val="7030A0"/>
                </a:solidFill>
              </a:rPr>
              <a:t> Several Recovery Colleges established in UK (specifically Nottingham)</a:t>
            </a:r>
          </a:p>
          <a:p>
            <a:pPr indent="-228600">
              <a:lnSpc>
                <a:spcPct val="110000"/>
              </a:lnSpc>
              <a:spcAft>
                <a:spcPts val="600"/>
              </a:spcAft>
              <a:buFont typeface="Arial" panose="020B0604020202020204" pitchFamily="34" charset="0"/>
              <a:buChar char="•"/>
            </a:pPr>
            <a:r>
              <a:rPr lang="en-US" sz="2100" dirty="0">
                <a:solidFill>
                  <a:srgbClr val="7030A0"/>
                </a:solidFill>
              </a:rPr>
              <a:t>2011 Mayo Rehabilitation/Recovery team visited these colleges</a:t>
            </a:r>
          </a:p>
          <a:p>
            <a:pPr indent="-228600">
              <a:lnSpc>
                <a:spcPct val="110000"/>
              </a:lnSpc>
              <a:spcAft>
                <a:spcPts val="600"/>
              </a:spcAft>
              <a:buFont typeface="Arial" panose="020B0604020202020204" pitchFamily="34" charset="0"/>
              <a:buChar char="•"/>
            </a:pPr>
            <a:r>
              <a:rPr lang="en-US" sz="2100" dirty="0">
                <a:solidFill>
                  <a:srgbClr val="7030A0"/>
                </a:solidFill>
              </a:rPr>
              <a:t>2012 GENIO funding for 1 year Peer Support Project</a:t>
            </a:r>
          </a:p>
          <a:p>
            <a:pPr indent="-228600">
              <a:lnSpc>
                <a:spcPct val="110000"/>
              </a:lnSpc>
              <a:spcAft>
                <a:spcPts val="600"/>
              </a:spcAft>
              <a:buFont typeface="Arial" panose="020B0604020202020204" pitchFamily="34" charset="0"/>
              <a:buChar char="•"/>
            </a:pPr>
            <a:r>
              <a:rPr lang="en-US" sz="2100" dirty="0">
                <a:solidFill>
                  <a:srgbClr val="7030A0"/>
                </a:solidFill>
              </a:rPr>
              <a:t>HSE funding</a:t>
            </a:r>
          </a:p>
          <a:p>
            <a:pPr indent="-228600">
              <a:lnSpc>
                <a:spcPct val="110000"/>
              </a:lnSpc>
              <a:spcAft>
                <a:spcPts val="600"/>
              </a:spcAft>
              <a:buFont typeface="Arial" panose="020B0604020202020204" pitchFamily="34" charset="0"/>
              <a:buChar char="•"/>
            </a:pPr>
            <a:r>
              <a:rPr lang="en-US" sz="2100" dirty="0">
                <a:solidFill>
                  <a:srgbClr val="7030A0"/>
                </a:solidFill>
              </a:rPr>
              <a:t>Mayo the first in Ireland in 2013 situate in the old St. Mary’s psychiatric hospital  (1866-2006) which is now the Galway Mayo Institute of Technology </a:t>
            </a:r>
          </a:p>
          <a:p>
            <a:pPr indent="-228600">
              <a:lnSpc>
                <a:spcPct val="110000"/>
              </a:lnSpc>
              <a:spcAft>
                <a:spcPts val="600"/>
              </a:spcAft>
              <a:buFont typeface="Arial" panose="020B0604020202020204" pitchFamily="34" charset="0"/>
              <a:buChar char="•"/>
            </a:pPr>
            <a:r>
              <a:rPr lang="en-US" sz="2100" dirty="0">
                <a:solidFill>
                  <a:srgbClr val="7030A0"/>
                </a:solidFill>
              </a:rPr>
              <a:t>10 Recovery Colleges nationwide</a:t>
            </a:r>
          </a:p>
          <a:p>
            <a:pPr indent="-228600">
              <a:lnSpc>
                <a:spcPct val="90000"/>
              </a:lnSpc>
              <a:spcAft>
                <a:spcPts val="600"/>
              </a:spcAft>
              <a:buFont typeface="Arial" panose="020B0604020202020204" pitchFamily="34" charset="0"/>
              <a:buChar char="•"/>
            </a:pPr>
            <a:endParaRPr lang="en-US" sz="2000" dirty="0">
              <a:solidFill>
                <a:srgbClr val="000000"/>
              </a:solidFill>
            </a:endParaRPr>
          </a:p>
        </p:txBody>
      </p:sp>
    </p:spTree>
    <p:extLst>
      <p:ext uri="{BB962C8B-B14F-4D97-AF65-F5344CB8AC3E}">
        <p14:creationId xmlns:p14="http://schemas.microsoft.com/office/powerpoint/2010/main" val="622881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7276437-1702-4A03-9E74-931590C98396}"/>
              </a:ext>
            </a:extLst>
          </p:cNvPr>
          <p:cNvPicPr>
            <a:picLocks noChangeAspect="1"/>
          </p:cNvPicPr>
          <p:nvPr/>
        </p:nvPicPr>
        <p:blipFill rotWithShape="1">
          <a:blip r:embed="rId2"/>
          <a:srcRect l="8678" r="43107"/>
          <a:stretch/>
        </p:blipFill>
        <p:spPr>
          <a:xfrm>
            <a:off x="-1" y="3725"/>
            <a:ext cx="5504917" cy="6850548"/>
          </a:xfrm>
          <a:prstGeom prst="rect">
            <a:avLst/>
          </a:prstGeom>
        </p:spPr>
      </p:pic>
      <p:pic>
        <p:nvPicPr>
          <p:cNvPr id="10" name="Picture 9">
            <a:extLst>
              <a:ext uri="{FF2B5EF4-FFF2-40B4-BE49-F238E27FC236}">
                <a16:creationId xmlns:a16="http://schemas.microsoft.com/office/drawing/2014/main" id="{86BA5DB7-BF33-463C-AE3A-DD318F534B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D1B7C91-EA3A-430C-BC52-3A0608392281}"/>
              </a:ext>
            </a:extLst>
          </p:cNvPr>
          <p:cNvSpPr txBox="1"/>
          <p:nvPr/>
        </p:nvSpPr>
        <p:spPr>
          <a:xfrm>
            <a:off x="6094105" y="802955"/>
            <a:ext cx="4977976" cy="145405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a:solidFill>
                  <a:srgbClr val="000000"/>
                </a:solidFill>
                <a:latin typeface="+mj-lt"/>
                <a:ea typeface="+mj-ea"/>
                <a:cs typeface="+mj-cs"/>
              </a:rPr>
              <a:t>GROUP WORK</a:t>
            </a:r>
          </a:p>
        </p:txBody>
      </p:sp>
      <p:sp>
        <p:nvSpPr>
          <p:cNvPr id="4" name="TextBox 3">
            <a:extLst>
              <a:ext uri="{FF2B5EF4-FFF2-40B4-BE49-F238E27FC236}">
                <a16:creationId xmlns:a16="http://schemas.microsoft.com/office/drawing/2014/main" id="{6D421769-24F8-4C6A-BB36-A001D732D111}"/>
              </a:ext>
            </a:extLst>
          </p:cNvPr>
          <p:cNvSpPr txBox="1"/>
          <p:nvPr/>
        </p:nvSpPr>
        <p:spPr>
          <a:xfrm>
            <a:off x="6090574" y="2421682"/>
            <a:ext cx="4977578" cy="3639289"/>
          </a:xfrm>
          <a:prstGeom prst="rect">
            <a:avLst/>
          </a:prstGeom>
        </p:spPr>
        <p:txBody>
          <a:bodyPr vert="horz" lIns="91440" tIns="45720" rIns="91440" bIns="45720" rtlCol="0" anchor="ctr">
            <a:normAutofit/>
          </a:bodyPr>
          <a:lstStyle/>
          <a:p>
            <a:pPr>
              <a:lnSpc>
                <a:spcPct val="90000"/>
              </a:lnSpc>
              <a:spcAft>
                <a:spcPts val="600"/>
              </a:spcAft>
            </a:pPr>
            <a:r>
              <a:rPr lang="en-US" sz="2400" b="1" dirty="0">
                <a:solidFill>
                  <a:srgbClr val="000000"/>
                </a:solidFill>
              </a:rPr>
              <a:t>WHAT DO YOU THINK ARE THE CHALLENGES TO PROVIDING RECOVERY EDUCATION?</a:t>
            </a:r>
          </a:p>
        </p:txBody>
      </p:sp>
      <p:sp>
        <p:nvSpPr>
          <p:cNvPr id="3" name="TextBox 2">
            <a:extLst>
              <a:ext uri="{FF2B5EF4-FFF2-40B4-BE49-F238E27FC236}">
                <a16:creationId xmlns:a16="http://schemas.microsoft.com/office/drawing/2014/main" id="{B51774B6-DFDF-40D4-8764-D4E4DFD4C141}"/>
              </a:ext>
            </a:extLst>
          </p:cNvPr>
          <p:cNvSpPr txBox="1"/>
          <p:nvPr/>
        </p:nvSpPr>
        <p:spPr>
          <a:xfrm>
            <a:off x="5504917" y="2447110"/>
            <a:ext cx="5720432" cy="830997"/>
          </a:xfrm>
          <a:prstGeom prst="rect">
            <a:avLst/>
          </a:prstGeom>
          <a:noFill/>
        </p:spPr>
        <p:txBody>
          <a:bodyPr wrap="square" rtlCol="0">
            <a:spAutoFit/>
          </a:bodyPr>
          <a:lstStyle/>
          <a:p>
            <a:pPr algn="ctr">
              <a:spcAft>
                <a:spcPts val="600"/>
              </a:spcAft>
            </a:pPr>
            <a:r>
              <a:rPr lang="en-GB" sz="2400" b="1" dirty="0"/>
              <a:t>HOW DO YOU THINK RECOVERY EDUCATION EMPOWERS PEOPLE?</a:t>
            </a:r>
          </a:p>
        </p:txBody>
      </p:sp>
    </p:spTree>
    <p:extLst>
      <p:ext uri="{BB962C8B-B14F-4D97-AF65-F5344CB8AC3E}">
        <p14:creationId xmlns:p14="http://schemas.microsoft.com/office/powerpoint/2010/main" val="421612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5555856-9970-4BC3-9AA9-6A917F53A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421721"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F487851-BFAF-46D8-A1ED-50CAD6E46F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367DBED-3C14-44DF-B3DE-D2232F575714}"/>
              </a:ext>
            </a:extLst>
          </p:cNvPr>
          <p:cNvSpPr txBox="1"/>
          <p:nvPr/>
        </p:nvSpPr>
        <p:spPr>
          <a:xfrm>
            <a:off x="6590662" y="4267832"/>
            <a:ext cx="4805996" cy="1297115"/>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400" kern="1200">
                <a:solidFill>
                  <a:srgbClr val="000000"/>
                </a:solidFill>
                <a:latin typeface="+mj-lt"/>
                <a:ea typeface="+mj-ea"/>
                <a:cs typeface="+mj-cs"/>
              </a:rPr>
              <a:t>QUESTIONS</a:t>
            </a:r>
          </a:p>
        </p:txBody>
      </p:sp>
      <p:sp>
        <p:nvSpPr>
          <p:cNvPr id="15" name="Freeform 50">
            <a:extLst>
              <a:ext uri="{FF2B5EF4-FFF2-40B4-BE49-F238E27FC236}">
                <a16:creationId xmlns:a16="http://schemas.microsoft.com/office/drawing/2014/main" id="{13722DD7-BA73-4776-93A3-94491FEF72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1159"/>
            <a:ext cx="5464879"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Graphic 7" descr="Help">
            <a:extLst>
              <a:ext uri="{FF2B5EF4-FFF2-40B4-BE49-F238E27FC236}">
                <a16:creationId xmlns:a16="http://schemas.microsoft.com/office/drawing/2014/main" id="{CEFF0ED5-E0EA-4FE7-92DA-6B5449DE40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2920617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70F26E-84B5-40CE-90FB-79D85D09B108}"/>
              </a:ext>
            </a:extLst>
          </p:cNvPr>
          <p:cNvSpPr txBox="1"/>
          <p:nvPr/>
        </p:nvSpPr>
        <p:spPr>
          <a:xfrm>
            <a:off x="1123406" y="2778034"/>
            <a:ext cx="9710057" cy="646331"/>
          </a:xfrm>
          <a:prstGeom prst="rect">
            <a:avLst/>
          </a:prstGeom>
          <a:noFill/>
        </p:spPr>
        <p:txBody>
          <a:bodyPr wrap="square" rtlCol="0">
            <a:spAutoFit/>
          </a:bodyPr>
          <a:lstStyle/>
          <a:p>
            <a:endParaRPr lang="en-GB" dirty="0"/>
          </a:p>
          <a:p>
            <a:endParaRPr lang="en-GB" dirty="0"/>
          </a:p>
        </p:txBody>
      </p:sp>
      <p:sp>
        <p:nvSpPr>
          <p:cNvPr id="11" name="Rectangle 6">
            <a:extLst>
              <a:ext uri="{FF2B5EF4-FFF2-40B4-BE49-F238E27FC236}">
                <a16:creationId xmlns:a16="http://schemas.microsoft.com/office/drawing/2014/main" id="{3CEB2647-C7BD-41E3-9AAA-9993F8EC02B3}"/>
              </a:ext>
            </a:extLst>
          </p:cNvPr>
          <p:cNvSpPr>
            <a:spLocks noChangeArrowheads="1"/>
          </p:cNvSpPr>
          <p:nvPr/>
        </p:nvSpPr>
        <p:spPr bwMode="auto">
          <a:xfrm>
            <a:off x="0" y="673756"/>
            <a:ext cx="11582400" cy="378565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000" b="0"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4000" dirty="0">
              <a:solidFill>
                <a:srgbClr val="000000"/>
              </a:solidFill>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40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en-US" altLang="en-US" sz="40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Please click the link below to join the webinar:</a:t>
            </a:r>
            <a:br>
              <a:rPr kumimoji="0" lang="en-US" altLang="en-US" sz="40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endParaRPr kumimoji="0" lang="en-US" altLang="en-US" sz="4000" b="0" i="0" u="none" strike="noStrike" cap="none" normalizeH="0" baseline="0" dirty="0">
              <a:ln>
                <a:noFill/>
              </a:ln>
              <a:solidFill>
                <a:srgbClr val="1155CC"/>
              </a:solidFill>
              <a:effectLst/>
              <a:latin typeface="Calibri" panose="020F0502020204030204" pitchFamily="34" charset="0"/>
              <a:cs typeface="Calibri" panose="020F0502020204030204" pitchFamily="34" charset="0"/>
              <a:hlinkClick r:id="rId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0" b="0" i="0" u="none" strike="noStrike" cap="none" normalizeH="0" baseline="0" dirty="0">
                <a:ln>
                  <a:noFill/>
                </a:ln>
                <a:solidFill>
                  <a:srgbClr val="1155CC"/>
                </a:solidFill>
                <a:effectLst/>
                <a:latin typeface="Calibri" panose="020F0502020204030204" pitchFamily="34" charset="0"/>
                <a:cs typeface="Calibri" panose="020F0502020204030204" pitchFamily="34" charset="0"/>
                <a:hlinkClick r:id="rId2"/>
              </a:rPr>
              <a:t>https://us02web.zoom.us/j/85133436786</a:t>
            </a:r>
            <a:r>
              <a:rPr kumimoji="0" lang="en-US" altLang="en-US" sz="4000" b="0" i="0" u="none" strike="noStrike" cap="none" normalizeH="0" baseline="0" dirty="0">
                <a:ln>
                  <a:noFill/>
                </a:ln>
                <a:solidFill>
                  <a:schemeClr val="tx1"/>
                </a:solidFill>
                <a:effectLst/>
              </a:rPr>
              <a:t> </a:t>
            </a:r>
            <a:endParaRPr kumimoji="0" lang="en-US" altLang="en-US" sz="4000" b="0" i="0" u="none" strike="noStrike" cap="none" normalizeH="0" baseline="0" dirty="0">
              <a:ln>
                <a:noFill/>
              </a:ln>
              <a:solidFill>
                <a:schemeClr val="tx1"/>
              </a:solidFill>
              <a:effectLst/>
              <a:latin typeface="Arial" panose="020B0604020202020204" pitchFamily="34" charset="0"/>
            </a:endParaRPr>
          </a:p>
        </p:txBody>
      </p:sp>
      <p:sp>
        <p:nvSpPr>
          <p:cNvPr id="12" name="TextBox 11">
            <a:extLst>
              <a:ext uri="{FF2B5EF4-FFF2-40B4-BE49-F238E27FC236}">
                <a16:creationId xmlns:a16="http://schemas.microsoft.com/office/drawing/2014/main" id="{7F47EF01-648F-4D39-A320-133E5DFA51AE}"/>
              </a:ext>
            </a:extLst>
          </p:cNvPr>
          <p:cNvSpPr txBox="1"/>
          <p:nvPr/>
        </p:nvSpPr>
        <p:spPr>
          <a:xfrm>
            <a:off x="600635" y="673756"/>
            <a:ext cx="10497671" cy="707886"/>
          </a:xfrm>
          <a:prstGeom prst="rect">
            <a:avLst/>
          </a:prstGeom>
          <a:noFill/>
        </p:spPr>
        <p:txBody>
          <a:bodyPr wrap="square" rtlCol="0">
            <a:spAutoFit/>
          </a:bodyPr>
          <a:lstStyle/>
          <a:p>
            <a:pPr algn="ctr"/>
            <a:r>
              <a:rPr lang="en-GB" sz="4000" dirty="0"/>
              <a:t>TO GET BACK TO MAIN SEMINAR</a:t>
            </a:r>
          </a:p>
        </p:txBody>
      </p:sp>
    </p:spTree>
    <p:extLst>
      <p:ext uri="{BB962C8B-B14F-4D97-AF65-F5344CB8AC3E}">
        <p14:creationId xmlns:p14="http://schemas.microsoft.com/office/powerpoint/2010/main" val="9800883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1511</TotalTime>
  <Words>532</Words>
  <Application>Microsoft Office PowerPoint</Application>
  <PresentationFormat>Widescreen</PresentationFormat>
  <Paragraphs>54</Paragraphs>
  <Slides>14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PowerPoint Presentation</vt:lpstr>
      <vt:lpstr>PowerPoint Presentation</vt:lpstr>
      <vt:lpstr>PowerPoint Presentation</vt:lpstr>
      <vt:lpstr>AIMS OF TODAY’S WORKSHOP</vt:lpstr>
      <vt:lpstr>WHAT IS EMPOWERMENT?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Billy Clarke</dc:creator>
  <cp:lastModifiedBy>Billy Clarke</cp:lastModifiedBy>
  <cp:revision>5</cp:revision>
  <dcterms:created xsi:type="dcterms:W3CDTF">2020-07-16T15:25:31Z</dcterms:created>
  <dcterms:modified xsi:type="dcterms:W3CDTF">2020-07-24T09:09:38Z</dcterms:modified>
</cp:coreProperties>
</file>