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306" r:id="rId2"/>
    <p:sldId id="261" r:id="rId3"/>
    <p:sldId id="266" r:id="rId4"/>
    <p:sldId id="268" r:id="rId5"/>
    <p:sldId id="307" r:id="rId6"/>
    <p:sldId id="308" r:id="rId7"/>
    <p:sldId id="312" r:id="rId8"/>
    <p:sldId id="310" r:id="rId9"/>
    <p:sldId id="311" r:id="rId10"/>
    <p:sldId id="301" r:id="rId11"/>
    <p:sldId id="304" r:id="rId12"/>
    <p:sldId id="303" r:id="rId13"/>
    <p:sldId id="309" r:id="rId14"/>
    <p:sldId id="293" r:id="rId1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3" autoAdjust="0"/>
    <p:restoredTop sz="94614" autoAdjust="0"/>
  </p:normalViewPr>
  <p:slideViewPr>
    <p:cSldViewPr>
      <p:cViewPr varScale="1">
        <p:scale>
          <a:sx n="84" d="100"/>
          <a:sy n="84" d="100"/>
        </p:scale>
        <p:origin x="90" y="31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B067D6-AC7A-443B-AC00-2C43C73506FE}" type="datetimeFigureOut">
              <a:rPr lang="en-US" smtClean="0"/>
              <a:pPr/>
              <a:t>7/24/2020</a:t>
            </a:fld>
            <a:endParaRPr lang="en-US"/>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36F3E7-3DE8-4658-9C2E-4BF824CE405A}" type="slidenum">
              <a:rPr lang="en-US" smtClean="0"/>
              <a:pPr/>
              <a:t>‹#›</a:t>
            </a:fld>
            <a:endParaRPr lang="en-US"/>
          </a:p>
        </p:txBody>
      </p:sp>
    </p:spTree>
    <p:extLst>
      <p:ext uri="{BB962C8B-B14F-4D97-AF65-F5344CB8AC3E}">
        <p14:creationId xmlns:p14="http://schemas.microsoft.com/office/powerpoint/2010/main" val="27520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314454"/>
            <a:ext cx="7772400" cy="137232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2708705"/>
            <a:ext cx="7772400" cy="899778"/>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3714750"/>
            <a:ext cx="9147765" cy="1434066"/>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7/24/2020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794784"/>
            <a:ext cx="7772400" cy="13716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198784"/>
            <a:ext cx="4572000" cy="1091166"/>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7/24/2020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4057650"/>
            <a:ext cx="4040188"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33" y="4057650"/>
            <a:ext cx="4041775"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083223"/>
            <a:ext cx="4040188" cy="2956322"/>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32" y="1083223"/>
            <a:ext cx="4041775" cy="2956322"/>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7/24/2020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7/24/2020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7/24/2020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3657600"/>
            <a:ext cx="7481776" cy="3429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4016327"/>
            <a:ext cx="3974592" cy="6858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05740"/>
            <a:ext cx="7479792"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4805958"/>
            <a:ext cx="1920240" cy="274320"/>
          </a:xfrm>
        </p:spPr>
        <p:txBody>
          <a:bodyPr/>
          <a:lstStyle>
            <a:extLst/>
          </a:lstStyle>
          <a:p>
            <a:fld id="{1D8BD707-D9CF-40AE-B4C6-C98DA3205C09}" type="datetimeFigureOut">
              <a:rPr lang="en-US" smtClean="0"/>
              <a:pPr/>
              <a:t>7/24/2020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4082552"/>
            <a:ext cx="7162800" cy="486174"/>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42476"/>
            <a:ext cx="8686800" cy="329184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7/24/2020</a:t>
            </a:fld>
            <a:endParaRPr lang="en-US"/>
          </a:p>
        </p:txBody>
      </p:sp>
      <p:sp>
        <p:nvSpPr>
          <p:cNvPr id="6" name="Footer Placeholder 5"/>
          <p:cNvSpPr>
            <a:spLocks noGrp="1"/>
          </p:cNvSpPr>
          <p:nvPr>
            <p:ph type="ftr" sz="quarter" idx="11"/>
          </p:nvPr>
        </p:nvSpPr>
        <p:spPr>
          <a:xfrm>
            <a:off x="4380079" y="4805958"/>
            <a:ext cx="2350681" cy="273844"/>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3648842"/>
            <a:ext cx="8075432" cy="422004"/>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9" y="3751498"/>
            <a:ext cx="3802003" cy="108233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4338767"/>
            <a:ext cx="3802003" cy="6286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4343441"/>
            <a:ext cx="3402314" cy="810651"/>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4340807"/>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11000"/>
            <a:ext cx="8229600" cy="328955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05983"/>
            <a:ext cx="1777470" cy="419457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81"/>
            <a:ext cx="6324600" cy="419457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9" y="3751498"/>
            <a:ext cx="3802003" cy="108233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4338767"/>
            <a:ext cx="3802003" cy="6286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4343441"/>
            <a:ext cx="3402314" cy="810651"/>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4340807"/>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110997"/>
            <a:ext cx="8229600" cy="3394472"/>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4805958"/>
            <a:ext cx="1920240" cy="27432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7/24/2020</a:t>
            </a:fld>
            <a:endParaRPr lang="en-US"/>
          </a:p>
        </p:txBody>
      </p:sp>
      <p:sp>
        <p:nvSpPr>
          <p:cNvPr id="22" name="Footer Placeholder 21"/>
          <p:cNvSpPr>
            <a:spLocks noGrp="1"/>
          </p:cNvSpPr>
          <p:nvPr>
            <p:ph type="ftr" sz="quarter" idx="3"/>
          </p:nvPr>
        </p:nvSpPr>
        <p:spPr>
          <a:xfrm>
            <a:off x="4380079" y="4805958"/>
            <a:ext cx="2350681" cy="273844"/>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4805958"/>
            <a:ext cx="365760" cy="273844"/>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nusp.org/" TargetMode="External"/><Relationship Id="rId2" Type="http://schemas.openxmlformats.org/officeDocument/2006/relationships/hyperlink" Target="mailto:enusp.info@gmail.com"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0050"/>
            <a:ext cx="7772400" cy="914400"/>
          </a:xfrm>
        </p:spPr>
        <p:txBody>
          <a:bodyPr>
            <a:normAutofit fontScale="90000"/>
          </a:bodyPr>
          <a:lstStyle/>
          <a:p>
            <a:pPr algn="l"/>
            <a:r>
              <a:rPr lang="en-GB" sz="1800" dirty="0" smtClean="0">
                <a:solidFill>
                  <a:schemeClr val="bg2">
                    <a:lumMod val="25000"/>
                  </a:schemeClr>
                </a:solidFill>
              </a:rPr>
              <a:t>European Network of (ex-)Users and Survivors </a:t>
            </a:r>
            <a:br>
              <a:rPr lang="en-GB" sz="1800" dirty="0" smtClean="0">
                <a:solidFill>
                  <a:schemeClr val="bg2">
                    <a:lumMod val="25000"/>
                  </a:schemeClr>
                </a:solidFill>
              </a:rPr>
            </a:br>
            <a:r>
              <a:rPr lang="en-GB" sz="1800" dirty="0" smtClean="0">
                <a:solidFill>
                  <a:schemeClr val="bg2">
                    <a:lumMod val="25000"/>
                  </a:schemeClr>
                </a:solidFill>
              </a:rPr>
              <a:t>                     of Psychiatry (ENUSP)</a:t>
            </a:r>
            <a:br>
              <a:rPr lang="en-GB" sz="1800" dirty="0" smtClean="0">
                <a:solidFill>
                  <a:schemeClr val="bg2">
                    <a:lumMod val="25000"/>
                  </a:schemeClr>
                </a:solidFill>
              </a:rPr>
            </a:br>
            <a:r>
              <a:rPr lang="en-GB" sz="1800" dirty="0" smtClean="0">
                <a:solidFill>
                  <a:schemeClr val="bg2">
                    <a:lumMod val="25000"/>
                  </a:schemeClr>
                </a:solidFill>
              </a:rPr>
              <a:t/>
            </a:r>
            <a:br>
              <a:rPr lang="en-GB" sz="1800" dirty="0" smtClean="0">
                <a:solidFill>
                  <a:schemeClr val="bg2">
                    <a:lumMod val="25000"/>
                  </a:schemeClr>
                </a:solidFill>
              </a:rPr>
            </a:br>
            <a:r>
              <a:rPr lang="en-GB" sz="1400" dirty="0" smtClean="0">
                <a:solidFill>
                  <a:schemeClr val="bg2">
                    <a:lumMod val="25000"/>
                  </a:schemeClr>
                </a:solidFill>
              </a:rPr>
              <a:t>E-mail: </a:t>
            </a:r>
            <a:r>
              <a:rPr lang="en-GB" sz="1400" dirty="0" smtClean="0">
                <a:solidFill>
                  <a:schemeClr val="tx1"/>
                </a:solidFill>
                <a:hlinkClick r:id="rId2"/>
              </a:rPr>
              <a:t>enusp.info@gmail.com</a:t>
            </a:r>
            <a:r>
              <a:rPr lang="en-GB" sz="1400" dirty="0" smtClean="0">
                <a:solidFill>
                  <a:schemeClr val="tx1"/>
                </a:solidFill>
              </a:rPr>
              <a:t>  </a:t>
            </a:r>
            <a:r>
              <a:rPr lang="en-GB" sz="1400" dirty="0" smtClean="0">
                <a:solidFill>
                  <a:schemeClr val="bg2">
                    <a:lumMod val="25000"/>
                  </a:schemeClr>
                </a:solidFill>
              </a:rPr>
              <a:t>Website:  </a:t>
            </a:r>
            <a:r>
              <a:rPr lang="en-GB" sz="1400" dirty="0" smtClean="0">
                <a:solidFill>
                  <a:schemeClr val="bg2">
                    <a:lumMod val="25000"/>
                  </a:schemeClr>
                </a:solidFill>
                <a:hlinkClick r:id="rId3"/>
              </a:rPr>
              <a:t>www.enusp.org</a:t>
            </a:r>
            <a:r>
              <a:rPr lang="en-GB" sz="1400" dirty="0" smtClean="0">
                <a:solidFill>
                  <a:schemeClr val="bg2">
                    <a:lumMod val="25000"/>
                  </a:schemeClr>
                </a:solidFill>
              </a:rPr>
              <a:t>    </a:t>
            </a:r>
            <a:endParaRPr lang="en-US" sz="1400" dirty="0">
              <a:solidFill>
                <a:schemeClr val="bg2">
                  <a:lumMod val="25000"/>
                </a:schemeClr>
              </a:solidFill>
            </a:endParaRPr>
          </a:p>
        </p:txBody>
      </p:sp>
      <p:pic>
        <p:nvPicPr>
          <p:cNvPr id="1028" name="Picture 1" descr="ENUSP_anders-2"/>
          <p:cNvPicPr>
            <a:picLocks noChangeAspect="1" noChangeArrowheads="1"/>
          </p:cNvPicPr>
          <p:nvPr/>
        </p:nvPicPr>
        <p:blipFill>
          <a:blip r:embed="rId4" cstate="print"/>
          <a:srcRect/>
          <a:stretch>
            <a:fillRect/>
          </a:stretch>
        </p:blipFill>
        <p:spPr bwMode="auto">
          <a:xfrm>
            <a:off x="7391399" y="361950"/>
            <a:ext cx="997677" cy="914401"/>
          </a:xfrm>
          <a:prstGeom prst="rect">
            <a:avLst/>
          </a:prstGeom>
          <a:noFill/>
        </p:spPr>
      </p:pic>
      <p:sp>
        <p:nvSpPr>
          <p:cNvPr id="5" name="Прямоугольник 4"/>
          <p:cNvSpPr/>
          <p:nvPr/>
        </p:nvSpPr>
        <p:spPr>
          <a:xfrm>
            <a:off x="609600" y="1200150"/>
            <a:ext cx="7239000" cy="2215991"/>
          </a:xfrm>
          <a:prstGeom prst="rect">
            <a:avLst/>
          </a:prstGeom>
        </p:spPr>
        <p:txBody>
          <a:bodyPr wrap="square">
            <a:spAutoFit/>
          </a:bodyPr>
          <a:lstStyle/>
          <a:p>
            <a:pPr algn="ctr"/>
            <a:r>
              <a:rPr lang="en-GB" dirty="0" smtClean="0">
                <a:solidFill>
                  <a:schemeClr val="bg2">
                    <a:lumMod val="25000"/>
                  </a:schemeClr>
                </a:solidFill>
              </a:rPr>
              <a:t/>
            </a:r>
            <a:br>
              <a:rPr lang="en-GB" dirty="0" smtClean="0">
                <a:solidFill>
                  <a:schemeClr val="bg2">
                    <a:lumMod val="25000"/>
                  </a:schemeClr>
                </a:solidFill>
              </a:rPr>
            </a:br>
            <a:r>
              <a:rPr lang="en-US" sz="2000" dirty="0" smtClean="0">
                <a:solidFill>
                  <a:schemeClr val="bg2">
                    <a:lumMod val="25000"/>
                  </a:schemeClr>
                </a:solidFill>
              </a:rPr>
              <a:t>Workshop</a:t>
            </a:r>
            <a:r>
              <a:rPr lang="en-GB" sz="2000" smtClean="0">
                <a:solidFill>
                  <a:schemeClr val="bg2">
                    <a:lumMod val="25000"/>
                  </a:schemeClr>
                </a:solidFill>
              </a:rPr>
              <a:t>:</a:t>
            </a:r>
            <a:r>
              <a:rPr lang="en-US" sz="2000" b="1" i="1" smtClean="0"/>
              <a:t>“Empowering</a:t>
            </a:r>
            <a:r>
              <a:rPr lang="en-US" sz="2000" b="1" i="1" dirty="0" smtClean="0"/>
              <a:t> </a:t>
            </a:r>
            <a:r>
              <a:rPr lang="en-US" sz="2000" b="1" i="1" dirty="0"/>
              <a:t>Recovery - A Human Rights Based </a:t>
            </a:r>
            <a:r>
              <a:rPr lang="en-US" sz="2000" b="1" i="1" dirty="0" smtClean="0"/>
              <a:t>Approach”</a:t>
            </a:r>
            <a:endParaRPr lang="en-US" sz="2000" b="1" dirty="0" smtClean="0"/>
          </a:p>
          <a:p>
            <a:pPr algn="ctr"/>
            <a:r>
              <a:rPr lang="en-GB" sz="2000" i="1" dirty="0" smtClean="0">
                <a:solidFill>
                  <a:schemeClr val="bg2">
                    <a:lumMod val="25000"/>
                  </a:schemeClr>
                </a:solidFill>
              </a:rPr>
              <a:t> </a:t>
            </a:r>
            <a:endParaRPr lang="en-GB" sz="2000" i="1" dirty="0">
              <a:solidFill>
                <a:schemeClr val="bg2">
                  <a:lumMod val="25000"/>
                </a:schemeClr>
              </a:solidFill>
            </a:endParaRPr>
          </a:p>
          <a:p>
            <a:pPr algn="ctr"/>
            <a:r>
              <a:rPr lang="en-US" sz="2000" dirty="0" smtClean="0"/>
              <a:t>“How our </a:t>
            </a:r>
            <a:r>
              <a:rPr lang="en-US" sz="2000" dirty="0"/>
              <a:t>involvement in monitoring human rights in psychiatry is a State obligation and can lead to </a:t>
            </a:r>
            <a:r>
              <a:rPr lang="en-US" sz="2000" dirty="0" smtClean="0"/>
              <a:t>change”</a:t>
            </a:r>
            <a:endParaRPr lang="en-GB" sz="2000" i="1" dirty="0" smtClean="0">
              <a:solidFill>
                <a:schemeClr val="bg2">
                  <a:lumMod val="25000"/>
                </a:schemeClr>
              </a:solidFill>
            </a:endParaRPr>
          </a:p>
          <a:p>
            <a:pPr algn="ctr"/>
            <a:r>
              <a:rPr lang="en-GB" sz="2000" i="1" dirty="0" smtClean="0">
                <a:solidFill>
                  <a:schemeClr val="bg2">
                    <a:lumMod val="25000"/>
                  </a:schemeClr>
                </a:solidFill>
              </a:rPr>
              <a:t>Ms. Olga </a:t>
            </a:r>
            <a:r>
              <a:rPr lang="en-GB" sz="2000" i="1" dirty="0" err="1" smtClean="0">
                <a:solidFill>
                  <a:schemeClr val="bg2">
                    <a:lumMod val="25000"/>
                  </a:schemeClr>
                </a:solidFill>
              </a:rPr>
              <a:t>Kalina</a:t>
            </a:r>
            <a:endParaRPr lang="en-US" sz="2000" dirty="0">
              <a:solidFill>
                <a:schemeClr val="bg2">
                  <a:lumMod val="25000"/>
                </a:schemeClr>
              </a:solidFill>
            </a:endParaRPr>
          </a:p>
        </p:txBody>
      </p:sp>
    </p:spTree>
    <p:extLst>
      <p:ext uri="{BB962C8B-B14F-4D97-AF65-F5344CB8AC3E}">
        <p14:creationId xmlns:p14="http://schemas.microsoft.com/office/powerpoint/2010/main" val="4274650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4324351"/>
            <a:ext cx="8229600" cy="194072"/>
          </a:xfrm>
        </p:spPr>
        <p:txBody>
          <a:bodyPr>
            <a:normAutofit fontScale="90000"/>
          </a:bodyPr>
          <a:lstStyle/>
          <a:p>
            <a:r>
              <a:rPr lang="en-US" sz="1800" dirty="0" smtClean="0"/>
              <a:t>           http://www.ombudsman.ge/uploads/other/3/3694.pdf</a:t>
            </a:r>
            <a:endParaRPr lang="en-US" sz="1800" dirty="0"/>
          </a:p>
        </p:txBody>
      </p:sp>
      <p:pic>
        <p:nvPicPr>
          <p:cNvPr id="5" name="Содержимое 4" descr="Khelvachauri.png"/>
          <p:cNvPicPr>
            <a:picLocks noGrp="1" noChangeAspect="1"/>
          </p:cNvPicPr>
          <p:nvPr>
            <p:ph idx="1"/>
          </p:nvPr>
        </p:nvPicPr>
        <p:blipFill>
          <a:blip r:embed="rId2"/>
          <a:stretch>
            <a:fillRect/>
          </a:stretch>
        </p:blipFill>
        <p:spPr>
          <a:xfrm>
            <a:off x="381000" y="361950"/>
            <a:ext cx="5105400" cy="1905000"/>
          </a:xfrm>
        </p:spPr>
      </p:pic>
      <p:pic>
        <p:nvPicPr>
          <p:cNvPr id="6" name="Рисунок 5" descr="PsychJanmEr Centri.png"/>
          <p:cNvPicPr>
            <a:picLocks noChangeAspect="1"/>
          </p:cNvPicPr>
          <p:nvPr/>
        </p:nvPicPr>
        <p:blipFill>
          <a:blip r:embed="rId3"/>
          <a:stretch>
            <a:fillRect/>
          </a:stretch>
        </p:blipFill>
        <p:spPr>
          <a:xfrm>
            <a:off x="457206" y="2286004"/>
            <a:ext cx="4832313" cy="1962149"/>
          </a:xfrm>
          <a:prstGeom prst="rect">
            <a:avLst/>
          </a:prstGeom>
        </p:spPr>
      </p:pic>
      <p:pic>
        <p:nvPicPr>
          <p:cNvPr id="7" name="Рисунок 6" descr="ezo.png"/>
          <p:cNvPicPr>
            <a:picLocks noChangeAspect="1"/>
          </p:cNvPicPr>
          <p:nvPr/>
        </p:nvPicPr>
        <p:blipFill>
          <a:blip r:embed="rId4"/>
          <a:stretch>
            <a:fillRect/>
          </a:stretch>
        </p:blipFill>
        <p:spPr>
          <a:xfrm>
            <a:off x="5562600" y="361950"/>
            <a:ext cx="3141298" cy="1828800"/>
          </a:xfrm>
          <a:prstGeom prst="rect">
            <a:avLst/>
          </a:prstGeom>
        </p:spPr>
      </p:pic>
      <p:pic>
        <p:nvPicPr>
          <p:cNvPr id="8" name="Рисунок 7" descr="dining area.png"/>
          <p:cNvPicPr>
            <a:picLocks noChangeAspect="1"/>
          </p:cNvPicPr>
          <p:nvPr/>
        </p:nvPicPr>
        <p:blipFill>
          <a:blip r:embed="rId5"/>
          <a:stretch>
            <a:fillRect/>
          </a:stretch>
        </p:blipFill>
        <p:spPr>
          <a:xfrm>
            <a:off x="5334000" y="2282130"/>
            <a:ext cx="3352800" cy="196602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1800" dirty="0" smtClean="0"/>
              <a:t>     </a:t>
            </a:r>
            <a:endParaRPr lang="en-US" sz="1800" dirty="0"/>
          </a:p>
        </p:txBody>
      </p:sp>
      <p:pic>
        <p:nvPicPr>
          <p:cNvPr id="5" name="Содержимое 4" descr="bedroom.png"/>
          <p:cNvPicPr>
            <a:picLocks noGrp="1" noChangeAspect="1"/>
          </p:cNvPicPr>
          <p:nvPr>
            <p:ph idx="1"/>
          </p:nvPr>
        </p:nvPicPr>
        <p:blipFill>
          <a:blip r:embed="rId2"/>
          <a:stretch>
            <a:fillRect/>
          </a:stretch>
        </p:blipFill>
        <p:spPr>
          <a:xfrm>
            <a:off x="381000" y="209553"/>
            <a:ext cx="3200400" cy="1935947"/>
          </a:xfrm>
        </p:spPr>
      </p:pic>
      <p:pic>
        <p:nvPicPr>
          <p:cNvPr id="7" name="Рисунок 6" descr="bedroom2.png"/>
          <p:cNvPicPr>
            <a:picLocks noChangeAspect="1"/>
          </p:cNvPicPr>
          <p:nvPr/>
        </p:nvPicPr>
        <p:blipFill>
          <a:blip r:embed="rId3"/>
          <a:stretch>
            <a:fillRect/>
          </a:stretch>
        </p:blipFill>
        <p:spPr>
          <a:xfrm>
            <a:off x="3733807" y="209550"/>
            <a:ext cx="5262881" cy="1962150"/>
          </a:xfrm>
          <a:prstGeom prst="rect">
            <a:avLst/>
          </a:prstGeom>
        </p:spPr>
      </p:pic>
      <p:pic>
        <p:nvPicPr>
          <p:cNvPr id="8" name="Рисунок 7" descr="bathroom2.png"/>
          <p:cNvPicPr>
            <a:picLocks noChangeAspect="1"/>
          </p:cNvPicPr>
          <p:nvPr/>
        </p:nvPicPr>
        <p:blipFill>
          <a:blip r:embed="rId4"/>
          <a:stretch>
            <a:fillRect/>
          </a:stretch>
        </p:blipFill>
        <p:spPr>
          <a:xfrm>
            <a:off x="1066800" y="2286000"/>
            <a:ext cx="7620000" cy="2266950"/>
          </a:xfrm>
          <a:prstGeom prst="rect">
            <a:avLst/>
          </a:prstGeom>
        </p:spPr>
      </p:pic>
      <p:sp>
        <p:nvSpPr>
          <p:cNvPr id="9" name="Прямоугольник 8"/>
          <p:cNvSpPr/>
          <p:nvPr/>
        </p:nvSpPr>
        <p:spPr>
          <a:xfrm>
            <a:off x="4191000" y="4514854"/>
            <a:ext cx="4572000" cy="584775"/>
          </a:xfrm>
          <a:prstGeom prst="rect">
            <a:avLst/>
          </a:prstGeom>
        </p:spPr>
        <p:txBody>
          <a:bodyPr>
            <a:spAutoFit/>
          </a:bodyPr>
          <a:lstStyle/>
          <a:p>
            <a:r>
              <a:rPr lang="en-US" sz="1600" dirty="0" smtClean="0"/>
              <a:t>http://www.ombudsman.ge/uploads/other/3/3694.pdf</a:t>
            </a:r>
            <a:endParaRPr lang="en-US"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sticks.png"/>
          <p:cNvPicPr>
            <a:picLocks noGrp="1" noChangeAspect="1"/>
          </p:cNvPicPr>
          <p:nvPr>
            <p:ph idx="1"/>
          </p:nvPr>
        </p:nvPicPr>
        <p:blipFill>
          <a:blip r:embed="rId2"/>
          <a:stretch>
            <a:fillRect/>
          </a:stretch>
        </p:blipFill>
        <p:spPr>
          <a:xfrm>
            <a:off x="228600" y="171450"/>
            <a:ext cx="5562600" cy="2095500"/>
          </a:xfrm>
        </p:spPr>
      </p:pic>
      <p:pic>
        <p:nvPicPr>
          <p:cNvPr id="5" name="Рисунок 4" descr="kutiri.png"/>
          <p:cNvPicPr>
            <a:picLocks noChangeAspect="1"/>
          </p:cNvPicPr>
          <p:nvPr/>
        </p:nvPicPr>
        <p:blipFill>
          <a:blip r:embed="rId3"/>
          <a:stretch>
            <a:fillRect/>
          </a:stretch>
        </p:blipFill>
        <p:spPr>
          <a:xfrm>
            <a:off x="4492696" y="2343151"/>
            <a:ext cx="4419600" cy="2511614"/>
          </a:xfrm>
          <a:prstGeom prst="rect">
            <a:avLst/>
          </a:prstGeom>
        </p:spPr>
      </p:pic>
      <p:sp>
        <p:nvSpPr>
          <p:cNvPr id="6" name="Прямоугольник 5"/>
          <p:cNvSpPr/>
          <p:nvPr/>
        </p:nvSpPr>
        <p:spPr>
          <a:xfrm>
            <a:off x="990600" y="2343150"/>
            <a:ext cx="2819400" cy="1938992"/>
          </a:xfrm>
          <a:prstGeom prst="rect">
            <a:avLst/>
          </a:prstGeom>
        </p:spPr>
        <p:txBody>
          <a:bodyPr wrap="square">
            <a:spAutoFit/>
          </a:bodyPr>
          <a:lstStyle/>
          <a:p>
            <a:r>
              <a:rPr lang="en-US" dirty="0" smtClean="0"/>
              <a:t>Sticks and means of mechanical restraint</a:t>
            </a:r>
          </a:p>
          <a:p>
            <a:endParaRPr lang="en-US" sz="1400" dirty="0" smtClean="0"/>
          </a:p>
          <a:p>
            <a:r>
              <a:rPr lang="en-US" sz="1400" dirty="0" smtClean="0"/>
              <a:t>http://www.ombudsman.ge/uploads/other/3/3694.pdf </a:t>
            </a:r>
          </a:p>
          <a:p>
            <a:endParaRPr lang="en-US" sz="1400" dirty="0" smtClean="0"/>
          </a:p>
          <a:p>
            <a:r>
              <a:rPr lang="en-US" sz="1400" dirty="0" smtClean="0"/>
              <a:t>http://www.ombudsman.ge/uploads/other/1/1726.pdf</a:t>
            </a:r>
            <a:endParaRPr lang="en-US" sz="1400" dirty="0"/>
          </a:p>
        </p:txBody>
      </p:sp>
      <p:pic>
        <p:nvPicPr>
          <p:cNvPr id="7" name="Рисунок 6" descr="restraints.png"/>
          <p:cNvPicPr>
            <a:picLocks noChangeAspect="1"/>
          </p:cNvPicPr>
          <p:nvPr/>
        </p:nvPicPr>
        <p:blipFill>
          <a:blip r:embed="rId4"/>
          <a:stretch>
            <a:fillRect/>
          </a:stretch>
        </p:blipFill>
        <p:spPr>
          <a:xfrm>
            <a:off x="5943600" y="171450"/>
            <a:ext cx="2971800" cy="20955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23950"/>
            <a:ext cx="8229600" cy="3733800"/>
          </a:xfrm>
        </p:spPr>
        <p:txBody>
          <a:bodyPr>
            <a:normAutofit fontScale="32500" lnSpcReduction="20000"/>
          </a:bodyPr>
          <a:lstStyle/>
          <a:p>
            <a:r>
              <a:rPr lang="en-US" sz="4800" dirty="0" smtClean="0"/>
              <a:t>Internal monitoring (by Ministry of Healthcare, for example)</a:t>
            </a:r>
          </a:p>
          <a:p>
            <a:pPr marL="109728" indent="0">
              <a:buNone/>
            </a:pPr>
            <a:endParaRPr lang="en-US" sz="4800" dirty="0" smtClean="0"/>
          </a:p>
          <a:p>
            <a:r>
              <a:rPr lang="en-US" sz="4800" dirty="0"/>
              <a:t>Quality Rights monitoring, by </a:t>
            </a:r>
            <a:r>
              <a:rPr lang="en-US" sz="4800" dirty="0" smtClean="0"/>
              <a:t>WHO </a:t>
            </a:r>
            <a:r>
              <a:rPr lang="en-US" sz="4800" dirty="0">
                <a:solidFill>
                  <a:srgbClr val="7030A0"/>
                </a:solidFill>
              </a:rPr>
              <a:t>https://www.who.int/mental_health/publications/QualityRights_toolkit/en/</a:t>
            </a:r>
          </a:p>
          <a:p>
            <a:pPr marL="109728" indent="0">
              <a:buNone/>
            </a:pPr>
            <a:endParaRPr lang="en-US" sz="4800" dirty="0"/>
          </a:p>
          <a:p>
            <a:r>
              <a:rPr lang="en-US" sz="4800" dirty="0"/>
              <a:t>Independent monitoring by Civil Society, including organizations of people with lived experience (can use various tools and check various </a:t>
            </a:r>
            <a:r>
              <a:rPr lang="en-US" sz="4800" dirty="0" smtClean="0"/>
              <a:t>things)</a:t>
            </a:r>
          </a:p>
          <a:p>
            <a:pPr marL="109728" indent="0">
              <a:buNone/>
            </a:pPr>
            <a:endParaRPr lang="en-US" sz="4800" dirty="0" smtClean="0"/>
          </a:p>
          <a:p>
            <a:r>
              <a:rPr lang="en-US" sz="4800" dirty="0"/>
              <a:t>Monitoring under UN CRPD, Article </a:t>
            </a:r>
            <a:r>
              <a:rPr lang="en-US" sz="4800" dirty="0" smtClean="0"/>
              <a:t>33</a:t>
            </a:r>
          </a:p>
          <a:p>
            <a:pPr marL="109728" indent="0">
              <a:buNone/>
            </a:pPr>
            <a:endParaRPr lang="en-US" sz="4800" dirty="0"/>
          </a:p>
          <a:p>
            <a:pPr marL="109728" indent="0">
              <a:buNone/>
            </a:pPr>
            <a:r>
              <a:rPr lang="en-US" sz="4800" dirty="0" smtClean="0"/>
              <a:t>   </a:t>
            </a:r>
            <a:r>
              <a:rPr lang="en-US" sz="4800" dirty="0" smtClean="0">
                <a:solidFill>
                  <a:schemeClr val="accent2">
                    <a:lumMod val="75000"/>
                  </a:schemeClr>
                </a:solidFill>
              </a:rPr>
              <a:t>Monitoring visits in these cases usually have to be agreed with the institution or with the government</a:t>
            </a:r>
            <a:endParaRPr lang="ru-RU" sz="4800" dirty="0">
              <a:solidFill>
                <a:schemeClr val="accent2">
                  <a:lumMod val="75000"/>
                </a:schemeClr>
              </a:solidFill>
            </a:endParaRPr>
          </a:p>
          <a:p>
            <a:pPr marL="109728" indent="0">
              <a:buNone/>
            </a:pPr>
            <a:endParaRPr lang="en-US" sz="4800" dirty="0" smtClean="0">
              <a:solidFill>
                <a:schemeClr val="accent2">
                  <a:lumMod val="75000"/>
                </a:schemeClr>
              </a:solidFill>
            </a:endParaRPr>
          </a:p>
          <a:p>
            <a:pPr marL="109728" indent="0">
              <a:buNone/>
            </a:pPr>
            <a:endParaRPr lang="ru-RU" sz="2000" dirty="0" smtClean="0"/>
          </a:p>
          <a:p>
            <a:pPr marL="109728" indent="0">
              <a:buNone/>
            </a:pPr>
            <a:r>
              <a:rPr lang="en-US" sz="2000" dirty="0" smtClean="0"/>
              <a:t> </a:t>
            </a:r>
          </a:p>
          <a:p>
            <a:pPr marL="109728" indent="0">
              <a:buNone/>
            </a:pPr>
            <a:endParaRPr lang="en-US" sz="2000" dirty="0" smtClean="0"/>
          </a:p>
          <a:p>
            <a:pPr marL="109728" indent="0">
              <a:buNone/>
            </a:pPr>
            <a:endParaRPr lang="en-US" sz="2000" dirty="0" smtClean="0"/>
          </a:p>
        </p:txBody>
      </p:sp>
      <p:sp>
        <p:nvSpPr>
          <p:cNvPr id="3" name="Заголовок 2"/>
          <p:cNvSpPr>
            <a:spLocks noGrp="1"/>
          </p:cNvSpPr>
          <p:nvPr>
            <p:ph type="title"/>
          </p:nvPr>
        </p:nvSpPr>
        <p:spPr>
          <a:xfrm>
            <a:off x="457200" y="205979"/>
            <a:ext cx="8229600" cy="689371"/>
          </a:xfrm>
        </p:spPr>
        <p:txBody>
          <a:bodyPr>
            <a:normAutofit/>
          </a:bodyPr>
          <a:lstStyle/>
          <a:p>
            <a:r>
              <a:rPr lang="en-US" sz="3200" dirty="0" smtClean="0"/>
              <a:t>Different monitoring mechanisms</a:t>
            </a:r>
            <a:endParaRPr lang="ru-RU" sz="3200" dirty="0"/>
          </a:p>
        </p:txBody>
      </p:sp>
    </p:spTree>
    <p:extLst>
      <p:ext uri="{BB962C8B-B14F-4D97-AF65-F5344CB8AC3E}">
        <p14:creationId xmlns:p14="http://schemas.microsoft.com/office/powerpoint/2010/main" val="4033968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55000" lnSpcReduction="20000"/>
          </a:bodyPr>
          <a:lstStyle/>
          <a:p>
            <a:pPr fontAlgn="base"/>
            <a:r>
              <a:rPr lang="en-US" dirty="0"/>
              <a:t> 1. States Parties, in accordance with their system of organization, shall designate one or more focal points within government for matters relating to the implementation of the present Convention, and shall give due consideration to the establishment or designation of a coordination mechanism within government to facilitate related action in different sectors and at different levels</a:t>
            </a:r>
            <a:r>
              <a:rPr lang="en-US" dirty="0" smtClean="0"/>
              <a:t>.</a:t>
            </a:r>
          </a:p>
          <a:p>
            <a:pPr marL="109728" indent="0" fontAlgn="base">
              <a:buNone/>
            </a:pPr>
            <a:endParaRPr lang="en-US" dirty="0"/>
          </a:p>
          <a:p>
            <a:pPr fontAlgn="base"/>
            <a:r>
              <a:rPr lang="en-US" dirty="0"/>
              <a:t>2. </a:t>
            </a:r>
            <a:r>
              <a:rPr lang="en-US" dirty="0">
                <a:solidFill>
                  <a:srgbClr val="FF0000"/>
                </a:solidFill>
              </a:rPr>
              <a:t>States Parties shall</a:t>
            </a:r>
            <a:r>
              <a:rPr lang="en-US" dirty="0"/>
              <a:t>, in accordance with their legal and administrative systems, maintain, strengthen, </a:t>
            </a:r>
            <a:r>
              <a:rPr lang="en-US" dirty="0">
                <a:solidFill>
                  <a:srgbClr val="FF0000"/>
                </a:solidFill>
              </a:rPr>
              <a:t>designate or establish within the State Party, a framework</a:t>
            </a:r>
            <a:r>
              <a:rPr lang="en-US" dirty="0"/>
              <a:t>, including one or more independent mechanisms, as appropriate, </a:t>
            </a:r>
            <a:r>
              <a:rPr lang="en-US" dirty="0">
                <a:solidFill>
                  <a:srgbClr val="FF0000"/>
                </a:solidFill>
              </a:rPr>
              <a:t>to promote, protect and monitor implementation of the present Convention</a:t>
            </a:r>
            <a:r>
              <a:rPr lang="en-US" dirty="0"/>
              <a:t>. When designating or establishing such a mechanism, States Parties shall take into account the principles relating to the status and functioning of national institutions for protection and promotion of human rights</a:t>
            </a:r>
            <a:r>
              <a:rPr lang="en-US" dirty="0" smtClean="0"/>
              <a:t>.</a:t>
            </a:r>
          </a:p>
          <a:p>
            <a:pPr marL="109728" indent="0" fontAlgn="base">
              <a:buNone/>
            </a:pPr>
            <a:endParaRPr lang="en-US" dirty="0">
              <a:solidFill>
                <a:srgbClr val="FF0000"/>
              </a:solidFill>
            </a:endParaRPr>
          </a:p>
          <a:p>
            <a:pPr fontAlgn="base"/>
            <a:r>
              <a:rPr lang="en-US" dirty="0">
                <a:solidFill>
                  <a:srgbClr val="FF0000"/>
                </a:solidFill>
              </a:rPr>
              <a:t>3. Civil society, in particular persons with disabilities and their representative organizations, shall be involved and participate fully in the monitoring process.</a:t>
            </a:r>
          </a:p>
          <a:p>
            <a:endParaRPr lang="ru-RU" dirty="0">
              <a:solidFill>
                <a:srgbClr val="FF0000"/>
              </a:solidFill>
            </a:endParaRPr>
          </a:p>
        </p:txBody>
      </p:sp>
      <p:sp>
        <p:nvSpPr>
          <p:cNvPr id="3" name="Заголовок 2"/>
          <p:cNvSpPr>
            <a:spLocks noGrp="1"/>
          </p:cNvSpPr>
          <p:nvPr>
            <p:ph type="title"/>
          </p:nvPr>
        </p:nvSpPr>
        <p:spPr/>
        <p:txBody>
          <a:bodyPr/>
          <a:lstStyle/>
          <a:p>
            <a:pPr algn="ctr"/>
            <a:r>
              <a:rPr lang="en-US" sz="3600" dirty="0" smtClean="0"/>
              <a:t>Article 33 of the UN CRPD</a:t>
            </a:r>
            <a:endParaRPr lang="ru-RU" sz="3600" dirty="0"/>
          </a:p>
        </p:txBody>
      </p:sp>
    </p:spTree>
    <p:extLst>
      <p:ext uri="{BB962C8B-B14F-4D97-AF65-F5344CB8AC3E}">
        <p14:creationId xmlns:p14="http://schemas.microsoft.com/office/powerpoint/2010/main" val="4126067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063228"/>
            <a:ext cx="8229600" cy="3870721"/>
          </a:xfrm>
        </p:spPr>
        <p:txBody>
          <a:bodyPr>
            <a:normAutofit fontScale="55000" lnSpcReduction="20000"/>
          </a:bodyPr>
          <a:lstStyle/>
          <a:p>
            <a:r>
              <a:rPr lang="ru-RU" sz="2900" dirty="0"/>
              <a:t>С</a:t>
            </a:r>
            <a:r>
              <a:rPr lang="en-US" sz="2900" dirty="0" err="1"/>
              <a:t>ouncil</a:t>
            </a:r>
            <a:r>
              <a:rPr lang="en-US" sz="2900" dirty="0"/>
              <a:t> of Europe Committee for the Prevention of Torture and Inhuman or Degrading Treatment or Punishment (CPT). Scheduled visits in </a:t>
            </a:r>
            <a:r>
              <a:rPr lang="en-US" sz="2900" b="1" dirty="0"/>
              <a:t>2020:  Azerbaijan, Finland, Germany, Monaco, Serbia, Spain, Sweden. </a:t>
            </a:r>
            <a:r>
              <a:rPr lang="en-US" sz="2900" dirty="0"/>
              <a:t>Ad hoc visits. </a:t>
            </a:r>
            <a:endParaRPr lang="en-US" sz="2900" dirty="0" smtClean="0"/>
          </a:p>
          <a:p>
            <a:pPr marL="109728" indent="0">
              <a:buNone/>
            </a:pPr>
            <a:endParaRPr lang="en-US" sz="2900" dirty="0"/>
          </a:p>
          <a:p>
            <a:pPr marL="109728" indent="0">
              <a:buNone/>
            </a:pPr>
            <a:r>
              <a:rPr lang="en-US" sz="2900" dirty="0"/>
              <a:t>The CPT was set up under the Council of Europe’s </a:t>
            </a:r>
            <a:r>
              <a:rPr lang="en-US" sz="2900" b="1" dirty="0"/>
              <a:t>“European Convention for the Prevention of Torture and Inhuman or Degrading Treatment or Punishment”</a:t>
            </a:r>
            <a:r>
              <a:rPr lang="en-US" sz="2900" dirty="0"/>
              <a:t>, which came into force in 1989 and has been ratified by 47 members of </a:t>
            </a:r>
            <a:r>
              <a:rPr lang="en-US" sz="2900" dirty="0" err="1"/>
              <a:t>CoE</a:t>
            </a:r>
            <a:r>
              <a:rPr lang="en-US" sz="2900" dirty="0"/>
              <a:t>.</a:t>
            </a:r>
          </a:p>
          <a:p>
            <a:pPr marL="109728" indent="0">
              <a:buNone/>
            </a:pPr>
            <a:r>
              <a:rPr lang="en-US" sz="2900" dirty="0"/>
              <a:t>            </a:t>
            </a:r>
            <a:r>
              <a:rPr lang="en-US" sz="2900" dirty="0">
                <a:solidFill>
                  <a:schemeClr val="bg2">
                    <a:lumMod val="50000"/>
                  </a:schemeClr>
                </a:solidFill>
              </a:rPr>
              <a:t> </a:t>
            </a:r>
            <a:r>
              <a:rPr lang="en-US" sz="2900" dirty="0">
                <a:solidFill>
                  <a:srgbClr val="7030A0"/>
                </a:solidFill>
              </a:rPr>
              <a:t>www.cpt.coe.int </a:t>
            </a:r>
            <a:endParaRPr lang="en-US" sz="2900" dirty="0" smtClean="0">
              <a:solidFill>
                <a:srgbClr val="7030A0"/>
              </a:solidFill>
            </a:endParaRPr>
          </a:p>
          <a:p>
            <a:pPr marL="109728" indent="0">
              <a:buNone/>
            </a:pPr>
            <a:endParaRPr lang="en-US" sz="2900" dirty="0" smtClean="0">
              <a:solidFill>
                <a:srgbClr val="7030A0"/>
              </a:solidFill>
            </a:endParaRPr>
          </a:p>
          <a:p>
            <a:pPr marL="109728" indent="0">
              <a:buNone/>
            </a:pPr>
            <a:r>
              <a:rPr lang="en-US" sz="2900" dirty="0"/>
              <a:t>The UN Subcommittee on Prevention of Torture and other Cruel, Inhuman or Degrading Treatment or Punishment (SPT)-operating </a:t>
            </a:r>
            <a:r>
              <a:rPr lang="en-US" sz="2900" b="1" dirty="0"/>
              <a:t>under the Optional Protocol of the Convention against Torture and Other Cruel, Inhuman, or Degrading Treatment or Punishment, (OPCAT), 1987</a:t>
            </a:r>
            <a:r>
              <a:rPr lang="en-US" sz="2900" dirty="0"/>
              <a:t> </a:t>
            </a:r>
            <a:r>
              <a:rPr lang="en-US" sz="2900" dirty="0">
                <a:solidFill>
                  <a:srgbClr val="7030A0"/>
                </a:solidFill>
              </a:rPr>
              <a:t>https://www.ohchr.org/EN/HRBodies/OPCAT/Pages/OPCATIntro.aspx</a:t>
            </a:r>
          </a:p>
          <a:p>
            <a:pPr marL="109728" indent="0">
              <a:buNone/>
            </a:pPr>
            <a:endParaRPr lang="en-US" sz="2900" dirty="0">
              <a:solidFill>
                <a:srgbClr val="7030A0"/>
              </a:solidFill>
            </a:endParaRPr>
          </a:p>
          <a:p>
            <a:endParaRPr lang="ru-RU" dirty="0"/>
          </a:p>
        </p:txBody>
      </p:sp>
      <p:sp>
        <p:nvSpPr>
          <p:cNvPr id="3" name="Заголовок 2"/>
          <p:cNvSpPr>
            <a:spLocks noGrp="1"/>
          </p:cNvSpPr>
          <p:nvPr>
            <p:ph type="title"/>
          </p:nvPr>
        </p:nvSpPr>
        <p:spPr/>
        <p:txBody>
          <a:bodyPr/>
          <a:lstStyle/>
          <a:p>
            <a:pPr algn="ctr"/>
            <a:r>
              <a:rPr lang="en-US" dirty="0" smtClean="0"/>
              <a:t>CPT and SPT</a:t>
            </a:r>
            <a:endParaRPr lang="ru-RU" dirty="0"/>
          </a:p>
        </p:txBody>
      </p:sp>
    </p:spTree>
    <p:extLst>
      <p:ext uri="{BB962C8B-B14F-4D97-AF65-F5344CB8AC3E}">
        <p14:creationId xmlns:p14="http://schemas.microsoft.com/office/powerpoint/2010/main" val="98851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895350"/>
            <a:ext cx="8229600" cy="3962399"/>
          </a:xfrm>
        </p:spPr>
        <p:txBody>
          <a:bodyPr>
            <a:noAutofit/>
          </a:bodyPr>
          <a:lstStyle/>
          <a:p>
            <a:pPr marL="109728" indent="0">
              <a:buNone/>
            </a:pPr>
            <a:endParaRPr lang="en-US" sz="1200" dirty="0"/>
          </a:p>
          <a:p>
            <a:pPr marL="109728" indent="0">
              <a:buNone/>
            </a:pPr>
            <a:r>
              <a:rPr lang="en-US" sz="1600" dirty="0" smtClean="0"/>
              <a:t>If </a:t>
            </a:r>
            <a:r>
              <a:rPr lang="en-US" sz="1600" dirty="0"/>
              <a:t>the State party refuses to co-operate or fails to take steps to improve the situation in light of the SPT’s recommendations, the SPT may request the Committee against Torture to make a public statement or to publish the SPT report if it has not yet been made </a:t>
            </a:r>
            <a:r>
              <a:rPr lang="en-US" sz="1600" dirty="0" smtClean="0"/>
              <a:t>public.</a:t>
            </a:r>
            <a:endParaRPr lang="en-US" sz="1600" dirty="0"/>
          </a:p>
          <a:p>
            <a:pPr marL="109728" indent="0">
              <a:buNone/>
            </a:pPr>
            <a:endParaRPr lang="en-US" sz="1600" dirty="0"/>
          </a:p>
          <a:p>
            <a:r>
              <a:rPr lang="en-US" sz="1600" dirty="0"/>
              <a:t>National Prevention Mechanisms (NPMs). According to Article 17 of the OPCAT, State Parties have an obligation to establish NPMs, which are independent national bodies for the prevention of torture and ill treatment at the domestic level</a:t>
            </a:r>
            <a:r>
              <a:rPr lang="en-US" sz="1600" dirty="0" smtClean="0"/>
              <a:t>. (OPCAT is not ratified by Ireland, Slovakia, Belgium, Belarus, Latvia, Russian Federation).</a:t>
            </a:r>
          </a:p>
          <a:p>
            <a:pPr marL="109728" indent="0">
              <a:buNone/>
            </a:pPr>
            <a:r>
              <a:rPr lang="en-US" sz="1600" dirty="0" smtClean="0">
                <a:solidFill>
                  <a:srgbClr val="7030A0"/>
                </a:solidFill>
              </a:rPr>
              <a:t>   https</a:t>
            </a:r>
            <a:r>
              <a:rPr lang="en-US" sz="1600" dirty="0">
                <a:solidFill>
                  <a:srgbClr val="7030A0"/>
                </a:solidFill>
              </a:rPr>
              <a:t>://www.ohchr.org/EN/HRBodies/OPCAT/Pages/NationalPreventiveMechanisms.aspx</a:t>
            </a:r>
            <a:r>
              <a:rPr lang="en-US" sz="1200" dirty="0">
                <a:solidFill>
                  <a:srgbClr val="7030A0"/>
                </a:solidFill>
              </a:rPr>
              <a:t> </a:t>
            </a:r>
            <a:endParaRPr lang="ru-RU" sz="1200" dirty="0">
              <a:solidFill>
                <a:srgbClr val="7030A0"/>
              </a:solidFill>
            </a:endParaRPr>
          </a:p>
        </p:txBody>
      </p:sp>
      <p:sp>
        <p:nvSpPr>
          <p:cNvPr id="3" name="Заголовок 2"/>
          <p:cNvSpPr>
            <a:spLocks noGrp="1"/>
          </p:cNvSpPr>
          <p:nvPr>
            <p:ph type="title"/>
          </p:nvPr>
        </p:nvSpPr>
        <p:spPr>
          <a:xfrm>
            <a:off x="457200" y="205979"/>
            <a:ext cx="8229600" cy="689371"/>
          </a:xfrm>
        </p:spPr>
        <p:txBody>
          <a:bodyPr>
            <a:normAutofit/>
          </a:bodyPr>
          <a:lstStyle/>
          <a:p>
            <a:pPr algn="ctr"/>
            <a:r>
              <a:rPr lang="en-US" sz="3200" dirty="0" smtClean="0"/>
              <a:t>SPT and NPMs</a:t>
            </a:r>
            <a:endParaRPr lang="ru-RU" sz="3200" dirty="0"/>
          </a:p>
        </p:txBody>
      </p:sp>
    </p:spTree>
    <p:extLst>
      <p:ext uri="{BB962C8B-B14F-4D97-AF65-F5344CB8AC3E}">
        <p14:creationId xmlns:p14="http://schemas.microsoft.com/office/powerpoint/2010/main" val="2267563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063229"/>
            <a:ext cx="8229600" cy="3746753"/>
          </a:xfrm>
        </p:spPr>
        <p:txBody>
          <a:bodyPr>
            <a:normAutofit fontScale="92500" lnSpcReduction="20000"/>
          </a:bodyPr>
          <a:lstStyle/>
          <a:p>
            <a:r>
              <a:rPr lang="en-US" sz="1600" dirty="0"/>
              <a:t>The </a:t>
            </a:r>
            <a:r>
              <a:rPr lang="en-US" sz="1600" b="1" dirty="0"/>
              <a:t>Universal Periodic Review</a:t>
            </a:r>
            <a:r>
              <a:rPr lang="en-US" sz="1600" dirty="0"/>
              <a:t> (</a:t>
            </a:r>
            <a:r>
              <a:rPr lang="en-US" sz="1600" b="1" dirty="0"/>
              <a:t>UPR</a:t>
            </a:r>
            <a:r>
              <a:rPr lang="en-US" sz="1600" dirty="0"/>
              <a:t>) is a mechanism of the United Nations (UN) Human Rights Council (HRC) that </a:t>
            </a:r>
            <a:r>
              <a:rPr lang="en-US" sz="1600" dirty="0" smtClean="0"/>
              <a:t>emerged from 2005. Commonly </a:t>
            </a:r>
            <a:r>
              <a:rPr lang="en-US" sz="1600" dirty="0"/>
              <a:t>referred to as the UN-UPR, it was established by General Assembly resolution 60/251 of 3 April 2006, the UN-UPR periodically examines the human rights performance of all 193 UN Member States</a:t>
            </a:r>
            <a:r>
              <a:rPr lang="en-US" sz="1600" dirty="0" smtClean="0"/>
              <a:t>.</a:t>
            </a:r>
          </a:p>
          <a:p>
            <a:pPr marL="109728" indent="0">
              <a:buNone/>
            </a:pPr>
            <a:endParaRPr lang="en-US" sz="1600" dirty="0" smtClean="0"/>
          </a:p>
          <a:p>
            <a:pPr marL="109728" indent="0">
              <a:buNone/>
            </a:pPr>
            <a:r>
              <a:rPr lang="en-US" sz="1600" dirty="0" smtClean="0"/>
              <a:t>There is a </a:t>
            </a:r>
            <a:r>
              <a:rPr lang="en-US" sz="1600" dirty="0"/>
              <a:t>number of opportunities </a:t>
            </a:r>
            <a:r>
              <a:rPr lang="en-US" sz="1600" dirty="0" smtClean="0"/>
              <a:t>for </a:t>
            </a:r>
            <a:r>
              <a:rPr lang="en-US" sz="1600" dirty="0"/>
              <a:t>non-governmental </a:t>
            </a:r>
            <a:r>
              <a:rPr lang="en-US" sz="1600" dirty="0" smtClean="0"/>
              <a:t>stakeholders to get involved. </a:t>
            </a:r>
            <a:r>
              <a:rPr lang="en-US" sz="1600" dirty="0"/>
              <a:t>These include:</a:t>
            </a:r>
          </a:p>
          <a:p>
            <a:r>
              <a:rPr lang="en-US" sz="1600" dirty="0"/>
              <a:t>Participating in national consultations for the preparation of a State's national report. </a:t>
            </a:r>
            <a:endParaRPr lang="en-US" sz="1600" dirty="0" smtClean="0"/>
          </a:p>
          <a:p>
            <a:r>
              <a:rPr lang="en-US" sz="1600" dirty="0" smtClean="0"/>
              <a:t>Submitting </a:t>
            </a:r>
            <a:r>
              <a:rPr lang="en-US" sz="1600" dirty="0"/>
              <a:t>information to State reviews. </a:t>
            </a:r>
          </a:p>
          <a:p>
            <a:r>
              <a:rPr lang="en-US" sz="1600" dirty="0"/>
              <a:t>Attending the review of the State at the Working Group on the UPR. </a:t>
            </a:r>
            <a:endParaRPr lang="en-US" sz="1600" dirty="0" smtClean="0"/>
          </a:p>
          <a:p>
            <a:r>
              <a:rPr lang="en-US" sz="1600" dirty="0" smtClean="0"/>
              <a:t>Attending </a:t>
            </a:r>
            <a:r>
              <a:rPr lang="en-US" sz="1600" dirty="0"/>
              <a:t>the HRC session at which the outcome report on a State is adopted. ‘A’ status NHRIs and ECOSOC-accredited NGOs may make ‘general comments’ before the adoption of the outcome report</a:t>
            </a:r>
          </a:p>
          <a:p>
            <a:r>
              <a:rPr lang="en-US" sz="1600" dirty="0" smtClean="0"/>
              <a:t>When </a:t>
            </a:r>
            <a:r>
              <a:rPr lang="en-US" sz="1600" dirty="0"/>
              <a:t>appropriate, working on the follow-up of UPR recommendations</a:t>
            </a:r>
          </a:p>
          <a:p>
            <a:pPr marL="109728" indent="0">
              <a:buNone/>
            </a:pPr>
            <a:r>
              <a:rPr lang="en-US" sz="1600" dirty="0"/>
              <a:t> </a:t>
            </a:r>
            <a:endParaRPr lang="ru-RU" sz="1600" dirty="0"/>
          </a:p>
        </p:txBody>
      </p:sp>
      <p:sp>
        <p:nvSpPr>
          <p:cNvPr id="3" name="Заголовок 2"/>
          <p:cNvSpPr>
            <a:spLocks noGrp="1"/>
          </p:cNvSpPr>
          <p:nvPr>
            <p:ph type="title"/>
          </p:nvPr>
        </p:nvSpPr>
        <p:spPr/>
        <p:txBody>
          <a:bodyPr/>
          <a:lstStyle/>
          <a:p>
            <a:pPr algn="ctr"/>
            <a:r>
              <a:rPr lang="en-US" sz="3200" dirty="0" smtClean="0"/>
              <a:t>Universal Periodic Review</a:t>
            </a:r>
            <a:endParaRPr lang="ru-RU" sz="3200" dirty="0"/>
          </a:p>
        </p:txBody>
      </p:sp>
    </p:spTree>
    <p:extLst>
      <p:ext uri="{BB962C8B-B14F-4D97-AF65-F5344CB8AC3E}">
        <p14:creationId xmlns:p14="http://schemas.microsoft.com/office/powerpoint/2010/main" val="3836706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Romania1.jpg"/>
          <p:cNvPicPr>
            <a:picLocks noGrp="1" noChangeAspect="1"/>
          </p:cNvPicPr>
          <p:nvPr>
            <p:ph idx="1"/>
          </p:nvPr>
        </p:nvPicPr>
        <p:blipFill>
          <a:blip r:embed="rId2"/>
          <a:stretch>
            <a:fillRect/>
          </a:stretch>
        </p:blipFill>
        <p:spPr>
          <a:xfrm>
            <a:off x="457200" y="1111250"/>
            <a:ext cx="7168444" cy="4032250"/>
          </a:xfrm>
        </p:spPr>
      </p:pic>
      <p:sp>
        <p:nvSpPr>
          <p:cNvPr id="3" name="Заголовок 2"/>
          <p:cNvSpPr>
            <a:spLocks noGrp="1"/>
          </p:cNvSpPr>
          <p:nvPr>
            <p:ph type="title"/>
          </p:nvPr>
        </p:nvSpPr>
        <p:spPr/>
        <p:txBody>
          <a:bodyPr>
            <a:normAutofit/>
          </a:bodyPr>
          <a:lstStyle/>
          <a:p>
            <a:pPr algn="ctr"/>
            <a:r>
              <a:rPr lang="en-US" sz="2400" dirty="0"/>
              <a:t>Rehabilitation Center for People with Disability</a:t>
            </a:r>
            <a:r>
              <a:rPr lang="ka-GE" sz="2400" dirty="0"/>
              <a:t>, </a:t>
            </a:r>
            <a:r>
              <a:rPr lang="en-US" sz="2400" dirty="0" smtClean="0"/>
              <a:t>Romania</a:t>
            </a:r>
            <a:r>
              <a:rPr lang="ka-GE" sz="2400" dirty="0" smtClean="0"/>
              <a:t>, 2019</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en-US" sz="2400" dirty="0" smtClean="0"/>
              <a:t>Rehabilitation Center for People with Disability</a:t>
            </a:r>
            <a:r>
              <a:rPr lang="ka-GE" sz="2400" dirty="0" smtClean="0"/>
              <a:t>, </a:t>
            </a:r>
            <a:r>
              <a:rPr lang="en-US" sz="2400" dirty="0" smtClean="0"/>
              <a:t>Romania</a:t>
            </a:r>
            <a:r>
              <a:rPr lang="ka-GE" sz="2400" dirty="0" smtClean="0"/>
              <a:t>, 2019</a:t>
            </a:r>
            <a:endParaRPr lang="en-US" sz="2400" dirty="0"/>
          </a:p>
        </p:txBody>
      </p:sp>
      <p:pic>
        <p:nvPicPr>
          <p:cNvPr id="6" name="Содержимое 5" descr="Romania-cage.jpg"/>
          <p:cNvPicPr>
            <a:picLocks noGrp="1" noChangeAspect="1"/>
          </p:cNvPicPr>
          <p:nvPr>
            <p:ph idx="1"/>
          </p:nvPr>
        </p:nvPicPr>
        <p:blipFill>
          <a:blip r:embed="rId2"/>
          <a:stretch>
            <a:fillRect/>
          </a:stretch>
        </p:blipFill>
        <p:spPr>
          <a:xfrm>
            <a:off x="712611" y="1200150"/>
            <a:ext cx="7974189" cy="3364111"/>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en-US" sz="2400" dirty="0" smtClean="0"/>
              <a:t>Ukraine,</a:t>
            </a:r>
            <a:r>
              <a:rPr lang="ka-GE" sz="2400" dirty="0" smtClean="0"/>
              <a:t> </a:t>
            </a:r>
            <a:r>
              <a:rPr lang="en-US" sz="2400" dirty="0" smtClean="0"/>
              <a:t>residential facility</a:t>
            </a:r>
            <a:r>
              <a:rPr lang="ka-GE" sz="2400" dirty="0" smtClean="0"/>
              <a:t>, </a:t>
            </a:r>
            <a:r>
              <a:rPr lang="en-US" sz="2400" dirty="0" smtClean="0"/>
              <a:t>October</a:t>
            </a:r>
            <a:r>
              <a:rPr lang="ka-GE" sz="2400" dirty="0" smtClean="0"/>
              <a:t> 2019</a:t>
            </a:r>
            <a:endParaRPr lang="en-US" sz="2400" dirty="0"/>
          </a:p>
        </p:txBody>
      </p:sp>
      <p:pic>
        <p:nvPicPr>
          <p:cNvPr id="5" name="Содержимое 4" descr="Ukraine-foto2.png"/>
          <p:cNvPicPr>
            <a:picLocks noGrp="1" noChangeAspect="1"/>
          </p:cNvPicPr>
          <p:nvPr>
            <p:ph idx="1"/>
          </p:nvPr>
        </p:nvPicPr>
        <p:blipFill>
          <a:blip r:embed="rId2"/>
          <a:stretch>
            <a:fillRect/>
          </a:stretch>
        </p:blipFill>
        <p:spPr>
          <a:xfrm>
            <a:off x="0" y="1143538"/>
            <a:ext cx="7543800" cy="3999962"/>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23949"/>
            <a:ext cx="8229600" cy="3381519"/>
          </a:xfrm>
        </p:spPr>
        <p:txBody>
          <a:bodyPr>
            <a:normAutofit fontScale="70000" lnSpcReduction="20000"/>
          </a:bodyPr>
          <a:lstStyle/>
          <a:p>
            <a:r>
              <a:rPr lang="en-US" dirty="0" smtClean="0"/>
              <a:t>Report about violations of rights that you witness or experience/have experienced</a:t>
            </a:r>
          </a:p>
          <a:p>
            <a:endParaRPr lang="en-US" dirty="0" smtClean="0"/>
          </a:p>
          <a:p>
            <a:r>
              <a:rPr lang="en-US" dirty="0" smtClean="0"/>
              <a:t>Try to find a monitoring body/bodies in your country and influence them. </a:t>
            </a:r>
          </a:p>
          <a:p>
            <a:pPr marL="109728" indent="0">
              <a:buNone/>
            </a:pPr>
            <a:endParaRPr lang="en-US" dirty="0" smtClean="0"/>
          </a:p>
          <a:p>
            <a:r>
              <a:rPr lang="en-US" dirty="0" smtClean="0"/>
              <a:t>Try to join an existing monitoring team, or create your own</a:t>
            </a:r>
          </a:p>
          <a:p>
            <a:pPr marL="109728" indent="0">
              <a:buNone/>
            </a:pPr>
            <a:endParaRPr lang="en-US" dirty="0"/>
          </a:p>
          <a:p>
            <a:pPr marL="109728" indent="0">
              <a:buNone/>
            </a:pPr>
            <a:endParaRPr lang="en-US" dirty="0" smtClean="0"/>
          </a:p>
          <a:p>
            <a:r>
              <a:rPr lang="en-US" dirty="0" smtClean="0"/>
              <a:t>Try to not be silenced by the powerful others in the process</a:t>
            </a:r>
            <a:endParaRPr lang="ru-RU" dirty="0"/>
          </a:p>
        </p:txBody>
      </p:sp>
      <p:sp>
        <p:nvSpPr>
          <p:cNvPr id="3" name="Заголовок 2"/>
          <p:cNvSpPr>
            <a:spLocks noGrp="1"/>
          </p:cNvSpPr>
          <p:nvPr>
            <p:ph type="title"/>
          </p:nvPr>
        </p:nvSpPr>
        <p:spPr/>
        <p:txBody>
          <a:bodyPr/>
          <a:lstStyle/>
          <a:p>
            <a:pPr algn="ctr"/>
            <a:r>
              <a:rPr lang="en-US" dirty="0" smtClean="0"/>
              <a:t>We need to take action</a:t>
            </a:r>
            <a:endParaRPr lang="ru-RU" dirty="0"/>
          </a:p>
        </p:txBody>
      </p:sp>
    </p:spTree>
    <p:extLst>
      <p:ext uri="{BB962C8B-B14F-4D97-AF65-F5344CB8AC3E}">
        <p14:creationId xmlns:p14="http://schemas.microsoft.com/office/powerpoint/2010/main" val="533761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p:txBody>
          <a:bodyPr/>
          <a:lstStyle/>
          <a:p>
            <a:pPr eaLnBrk="1" hangingPunct="1"/>
            <a:endParaRPr lang="en-US" sz="2000" smtClean="0"/>
          </a:p>
          <a:p>
            <a:pPr eaLnBrk="1" hangingPunct="1"/>
            <a:endParaRPr lang="en-US" sz="2000" smtClean="0"/>
          </a:p>
        </p:txBody>
      </p:sp>
      <p:sp>
        <p:nvSpPr>
          <p:cNvPr id="3" name="Title 2"/>
          <p:cNvSpPr>
            <a:spLocks noGrp="1"/>
          </p:cNvSpPr>
          <p:nvPr>
            <p:ph type="title"/>
          </p:nvPr>
        </p:nvSpPr>
        <p:spPr/>
        <p:txBody>
          <a:bodyPr/>
          <a:lstStyle/>
          <a:p>
            <a:pPr algn="ctr" eaLnBrk="1" fontAlgn="auto" hangingPunct="1">
              <a:spcAft>
                <a:spcPts val="0"/>
              </a:spcAft>
              <a:defRPr/>
            </a:pPr>
            <a:endParaRPr lang="en-US" sz="2800" dirty="0">
              <a:solidFill>
                <a:schemeClr val="bg2">
                  <a:lumMod val="25000"/>
                </a:schemeClr>
              </a:solidFill>
            </a:endParaRPr>
          </a:p>
        </p:txBody>
      </p:sp>
      <p:pic>
        <p:nvPicPr>
          <p:cNvPr id="16388" name="Рисунок 3" descr="thank you1.jpg"/>
          <p:cNvPicPr>
            <a:picLocks noChangeAspect="1"/>
          </p:cNvPicPr>
          <p:nvPr/>
        </p:nvPicPr>
        <p:blipFill>
          <a:blip r:embed="rId2"/>
          <a:srcRect/>
          <a:stretch>
            <a:fillRect/>
          </a:stretch>
        </p:blipFill>
        <p:spPr bwMode="auto">
          <a:xfrm>
            <a:off x="1447800" y="242347"/>
            <a:ext cx="6574604" cy="44781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2351</TotalTime>
  <Words>449</Words>
  <Application>Microsoft Office PowerPoint</Application>
  <PresentationFormat>Экран (16:9)</PresentationFormat>
  <Paragraphs>67</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Calibri</vt:lpstr>
      <vt:lpstr>Lucida Sans Unicode</vt:lpstr>
      <vt:lpstr>Verdana</vt:lpstr>
      <vt:lpstr>Wingdings 2</vt:lpstr>
      <vt:lpstr>Wingdings 3</vt:lpstr>
      <vt:lpstr>Concourse</vt:lpstr>
      <vt:lpstr>European Network of (ex-)Users and Survivors                       of Psychiatry (ENUSP)  E-mail: enusp.info@gmail.com  Website:  www.enusp.org    </vt:lpstr>
      <vt:lpstr>           http://www.ombudsman.ge/uploads/other/3/3694.pdf</vt:lpstr>
      <vt:lpstr>     </vt:lpstr>
      <vt:lpstr>Презентация PowerPoint</vt:lpstr>
      <vt:lpstr>Different monitoring mechanisms</vt:lpstr>
      <vt:lpstr>Article 33 of the UN CRPD</vt:lpstr>
      <vt:lpstr>CPT and SPT</vt:lpstr>
      <vt:lpstr>SPT and NPMs</vt:lpstr>
      <vt:lpstr>Universal Periodic Review</vt:lpstr>
      <vt:lpstr>Rehabilitation Center for People with Disability, Romania, 2019</vt:lpstr>
      <vt:lpstr>Rehabilitation Center for People with Disability, Romania, 2019</vt:lpstr>
      <vt:lpstr>Ukraine, residential facility, October 2019</vt:lpstr>
      <vt:lpstr>We need to take action</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Network of (ex-)Users and Survivors of Psychiatry Empowerment Seminar   “Strengthening the Network, action plan for 2017-2018”</dc:title>
  <dc:creator>niko</dc:creator>
  <cp:lastModifiedBy>niko</cp:lastModifiedBy>
  <cp:revision>251</cp:revision>
  <dcterms:created xsi:type="dcterms:W3CDTF">2006-08-16T00:00:00Z</dcterms:created>
  <dcterms:modified xsi:type="dcterms:W3CDTF">2020-07-24T00:07:19Z</dcterms:modified>
</cp:coreProperties>
</file>