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4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305C7-85C2-488A-AFB0-723E0E9BD7FD}" type="datetimeFigureOut">
              <a:rPr lang="en-GB" smtClean="0"/>
              <a:t>09/07/2020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E5BF0-11C0-48AD-A5A1-76FEDDE410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35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7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58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005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099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40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73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74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792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 – 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806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929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E5BF0-11C0-48AD-A5A1-76FEDDE4103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12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80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2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98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68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9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8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3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8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7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8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2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4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1X2cda1BU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0A98F-4E56-4A7C-806D-CF9CD85A7A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5155" y="3085965"/>
            <a:ext cx="7985759" cy="86882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4000" b="1" dirty="0"/>
              <a:t>Peer Workers as Catalysts for Service User Empowerment within their Individualised Recovery Journey</a:t>
            </a:r>
            <a:r>
              <a:rPr lang="en-GB" sz="4000" dirty="0"/>
              <a:t>.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7772" y="4252767"/>
            <a:ext cx="6960524" cy="1273390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en-US" sz="2000" dirty="0"/>
              <a:t>Michael John Norton &amp; </a:t>
            </a:r>
            <a:r>
              <a:rPr lang="en-US" sz="2000" dirty="0" err="1"/>
              <a:t>Feargus</a:t>
            </a:r>
            <a:r>
              <a:rPr lang="en-US" sz="2000" dirty="0"/>
              <a:t> </a:t>
            </a:r>
            <a:r>
              <a:rPr lang="en-US" sz="2000" dirty="0" err="1"/>
              <a:t>Callagy</a:t>
            </a:r>
            <a:endParaRPr lang="en-US" sz="2000" dirty="0"/>
          </a:p>
          <a:p>
            <a:pPr algn="ctr"/>
            <a:r>
              <a:rPr lang="en-US" sz="2000" dirty="0"/>
              <a:t>Mental Health Europe Empowerment Webinar</a:t>
            </a:r>
          </a:p>
          <a:p>
            <a:pPr algn="ctr"/>
            <a:r>
              <a:rPr lang="en-US" sz="2000" dirty="0"/>
              <a:t>Friday 24</a:t>
            </a:r>
            <a:r>
              <a:rPr lang="en-US" sz="2000" baseline="30000" dirty="0"/>
              <a:t>th</a:t>
            </a:r>
            <a:r>
              <a:rPr lang="en-US" sz="2000" dirty="0"/>
              <a:t> July 2020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1F954E-9C2A-43CE-955C-5B142BDDCE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16691"/>
          <a:stretch/>
        </p:blipFill>
        <p:spPr>
          <a:xfrm>
            <a:off x="3523488" y="10"/>
            <a:ext cx="8668512" cy="76833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3FA7AB-C265-4E43-A473-6ECF075E6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GB" sz="4800"/>
              <a:t>Support Agreement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31834-7BA9-426E-BA0E-6D38C2A11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endParaRPr lang="en-GB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459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A4588A-55D5-49B8-BE41-54ACDCFF2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074B31-0508-4801-934B-8AD30D50BF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14" b="14694"/>
          <a:stretch/>
        </p:blipFill>
        <p:spPr>
          <a:xfrm>
            <a:off x="0" y="-166083"/>
            <a:ext cx="12191980" cy="4465973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97E7EA2-EDCD-47E9-81BC-415C606D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19552"/>
            <a:ext cx="9382538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D4B00-85BE-4B35-A270-CB1A27403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3837482"/>
            <a:ext cx="8557193" cy="134911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EB465-0D4C-4324-B0BE-3B8A426E7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4956314"/>
            <a:ext cx="11058144" cy="1684329"/>
          </a:xfrm>
        </p:spPr>
        <p:txBody>
          <a:bodyPr>
            <a:normAutofit/>
          </a:bodyPr>
          <a:lstStyle/>
          <a:p>
            <a:r>
              <a:rPr lang="en-GB" sz="2400" dirty="0"/>
              <a:t>A better understanding of peer work</a:t>
            </a:r>
          </a:p>
          <a:p>
            <a:r>
              <a:rPr lang="en-GB" sz="2400" dirty="0"/>
              <a:t>An appreciation of how peer workers support empowerment in ones’ recovery journey. </a:t>
            </a:r>
          </a:p>
        </p:txBody>
      </p:sp>
    </p:spTree>
    <p:extLst>
      <p:ext uri="{BB962C8B-B14F-4D97-AF65-F5344CB8AC3E}">
        <p14:creationId xmlns:p14="http://schemas.microsoft.com/office/powerpoint/2010/main" val="368760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2BC8-B81F-4007-A81D-B4309F45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Empowerment Definition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51D66-2531-4ABD-9D90-51491A529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According to the World Health Organization, patient empowerment is “a process through which people gain greater control over decisions and actions affecting their health.</a:t>
            </a:r>
          </a:p>
          <a:p>
            <a:r>
              <a:rPr lang="en-GB" dirty="0"/>
              <a:t>According to Rappaport (1985) , empowerment is a sense of control over one's life in personality, cognition and motivation. </a:t>
            </a:r>
          </a:p>
        </p:txBody>
      </p:sp>
    </p:spTree>
    <p:extLst>
      <p:ext uri="{BB962C8B-B14F-4D97-AF65-F5344CB8AC3E}">
        <p14:creationId xmlns:p14="http://schemas.microsoft.com/office/powerpoint/2010/main" val="401017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2281F-A1EC-464E-A24B-5D769324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292802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u="sng" dirty="0"/>
              <a:t>CHIME Model</a:t>
            </a:r>
            <a:r>
              <a:rPr lang="en-US" sz="4800" dirty="0"/>
              <a:t>  </a:t>
            </a:r>
            <a:r>
              <a:rPr lang="en-US" sz="2400" dirty="0" err="1"/>
              <a:t>Leamy</a:t>
            </a:r>
            <a:r>
              <a:rPr lang="en-US" sz="2400" dirty="0"/>
              <a:t> </a:t>
            </a:r>
            <a:r>
              <a:rPr lang="en-US" sz="2400" i="1" dirty="0"/>
              <a:t>et al. </a:t>
            </a:r>
            <a:r>
              <a:rPr lang="en-US" sz="2400" dirty="0"/>
              <a:t>(2011)</a:t>
            </a:r>
            <a:endParaRPr lang="en-US" sz="4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6CB18290-518C-4C91-A1AC-883C269CC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79323" y="288367"/>
            <a:ext cx="7106660" cy="64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4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835C1-9D5B-40AC-8209-B92A6A3DA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96" b="3835"/>
          <a:stretch/>
        </p:blipFill>
        <p:spPr>
          <a:xfrm>
            <a:off x="-7" y="1670308"/>
            <a:ext cx="12191981" cy="54802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771DA-B9C8-4C81-8D4B-C924811BE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16" y="801485"/>
            <a:ext cx="7985759" cy="868823"/>
          </a:xfrm>
        </p:spPr>
        <p:txBody>
          <a:bodyPr anchor="b">
            <a:noAutofit/>
          </a:bodyPr>
          <a:lstStyle/>
          <a:p>
            <a:pPr algn="ctr"/>
            <a:r>
              <a:rPr lang="en-GB" sz="4400" b="1" dirty="0"/>
              <a:t>What is your understanding of the term peer work?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1A653-943D-406D-B369-CCA554C4E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anchor="t">
            <a:normAutofit/>
          </a:bodyPr>
          <a:lstStyle/>
          <a:p>
            <a:pPr algn="ctr"/>
            <a:endParaRPr lang="en-GB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0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A77A0-931D-4054-AC80-CA247CDD1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Peer Work – 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FF2AC-EA94-4D0B-ACF7-648D39285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2146720"/>
            <a:ext cx="11211339" cy="4162640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No universal definition to peer work. </a:t>
            </a:r>
          </a:p>
          <a:p>
            <a:pPr algn="just"/>
            <a:r>
              <a:rPr lang="en-GB" dirty="0"/>
              <a:t>A process by which those with lived experience of mental health/addiction challenges utilise, in a structured/informal manner, the knowledge they acquired during their recovery journey [experiential knowledge] to inform and support others recovery/knowledge of recovery.  </a:t>
            </a:r>
          </a:p>
          <a:p>
            <a:pPr marL="0" indent="0" algn="just">
              <a:buNone/>
            </a:pPr>
            <a:r>
              <a:rPr lang="en-GB" dirty="0">
                <a:hlinkClick r:id="rId3"/>
              </a:rPr>
              <a:t>https://www.youtube.com/watch?v=F1X2cda1BUc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897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E266-2B54-4177-8AC1-4B54AD3F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Peer - 	Job Titles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B96A-DEA4-466E-94C3-6360FF99C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Peer Support worker (Private/Public)</a:t>
            </a:r>
          </a:p>
          <a:p>
            <a:r>
              <a:rPr lang="en-GB" dirty="0"/>
              <a:t>Peer Educator</a:t>
            </a:r>
          </a:p>
          <a:p>
            <a:r>
              <a:rPr lang="en-GB" dirty="0"/>
              <a:t>Peer specialist (addiction, chronic illness, forensic)*</a:t>
            </a:r>
          </a:p>
          <a:p>
            <a:r>
              <a:rPr lang="en-GB" dirty="0"/>
              <a:t>Family Peer</a:t>
            </a:r>
          </a:p>
          <a:p>
            <a:r>
              <a:rPr lang="en-GB" dirty="0"/>
              <a:t>Consumer Academic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3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1EA4A4-5D79-4817-B146-24029A2F3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BF080-0FC1-4337-88FA-8E676EC37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3977640" cy="3204134"/>
          </a:xfrm>
        </p:spPr>
        <p:txBody>
          <a:bodyPr anchor="b">
            <a:normAutofit/>
          </a:bodyPr>
          <a:lstStyle/>
          <a:p>
            <a:r>
              <a:rPr lang="en-GB" sz="3700"/>
              <a:t>How does peer work facilitate empowerment on ones’ recovery journey?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385929-1169-47F9-B9FF-89612AC95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3977640" cy="1208141"/>
          </a:xfrm>
        </p:spPr>
        <p:txBody>
          <a:bodyPr>
            <a:normAutofit/>
          </a:bodyPr>
          <a:lstStyle/>
          <a:p>
            <a:endParaRPr lang="en-GB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54A28E-6A09-4F3D-98AD-DE1BC28ED4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0" b="3810"/>
          <a:stretch/>
        </p:blipFill>
        <p:spPr>
          <a:xfrm>
            <a:off x="20" y="10"/>
            <a:ext cx="744319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232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8F67627-826A-427A-AEAE-A9D156D79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96" t="9091" r="7795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CDB5E6-BD43-4072-A937-773FB7D0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Feargus’s Story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0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FC275-374D-4F58-9148-298386AF7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91" r="90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F1991-FE2B-4022-9974-7D2A6F543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GB" sz="6100">
                <a:solidFill>
                  <a:schemeClr val="bg1"/>
                </a:solidFill>
              </a:rPr>
              <a:t>What's your experience of being empowered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ED468-58AC-4069-9FD3-40480F261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551469"/>
            <a:ext cx="9078562" cy="592975"/>
          </a:xfrm>
        </p:spPr>
        <p:txBody>
          <a:bodyPr anchor="ctr">
            <a:normAutofit/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93376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LeftStep">
      <a:dk1>
        <a:srgbClr val="000000"/>
      </a:dk1>
      <a:lt1>
        <a:srgbClr val="FFFFFF"/>
      </a:lt1>
      <a:dk2>
        <a:srgbClr val="243941"/>
      </a:dk2>
      <a:lt2>
        <a:srgbClr val="E5E8E2"/>
      </a:lt2>
      <a:accent1>
        <a:srgbClr val="A86EEE"/>
      </a:accent1>
      <a:accent2>
        <a:srgbClr val="534EEB"/>
      </a:accent2>
      <a:accent3>
        <a:srgbClr val="6E9FEE"/>
      </a:accent3>
      <a:accent4>
        <a:srgbClr val="27B1D4"/>
      </a:accent4>
      <a:accent5>
        <a:srgbClr val="36B69A"/>
      </a:accent5>
      <a:accent6>
        <a:srgbClr val="31B963"/>
      </a:accent6>
      <a:hlink>
        <a:srgbClr val="728B54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283</Words>
  <Application>Microsoft Office PowerPoint</Application>
  <PresentationFormat>Widescreen</PresentationFormat>
  <Paragraphs>48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Avenir Next LT Pro</vt:lpstr>
      <vt:lpstr>Calibri</vt:lpstr>
      <vt:lpstr>AccentBoxVTI</vt:lpstr>
      <vt:lpstr>Peer Workers as Catalysts for Service User Empowerment within their Individualised Recovery Journey. </vt:lpstr>
      <vt:lpstr>Support Agreement</vt:lpstr>
      <vt:lpstr>Objectives</vt:lpstr>
      <vt:lpstr>Empowerment Definition </vt:lpstr>
      <vt:lpstr>CHIME Model  Leamy et al. (2011)</vt:lpstr>
      <vt:lpstr>What is your understanding of the term peer work?</vt:lpstr>
      <vt:lpstr>Peer Work – A Definition</vt:lpstr>
      <vt:lpstr>Types of Peer -  Job Titles</vt:lpstr>
      <vt:lpstr>How does peer work facilitate empowerment on ones’ recovery journey?</vt:lpstr>
      <vt:lpstr>Feargus’s Story</vt:lpstr>
      <vt:lpstr>What's your experience of being empowered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Workers as Catalysts for Service User Empowerment within their Individualised Recovery Journey. </dc:title>
  <dc:creator>Michael John</dc:creator>
  <cp:lastModifiedBy>Michael John</cp:lastModifiedBy>
  <cp:revision>5</cp:revision>
  <dcterms:created xsi:type="dcterms:W3CDTF">2020-07-09T09:24:58Z</dcterms:created>
  <dcterms:modified xsi:type="dcterms:W3CDTF">2020-07-09T13:15:26Z</dcterms:modified>
</cp:coreProperties>
</file>