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5" r:id="rId1"/>
  </p:sldMasterIdLst>
  <p:notesMasterIdLst>
    <p:notesMasterId r:id="rId17"/>
  </p:notesMasterIdLst>
  <p:sldIdLst>
    <p:sldId id="256" r:id="rId2"/>
    <p:sldId id="257" r:id="rId3"/>
    <p:sldId id="275" r:id="rId4"/>
    <p:sldId id="276" r:id="rId5"/>
    <p:sldId id="277" r:id="rId6"/>
    <p:sldId id="278" r:id="rId7"/>
    <p:sldId id="279" r:id="rId8"/>
    <p:sldId id="274" r:id="rId9"/>
    <p:sldId id="262" r:id="rId10"/>
    <p:sldId id="269" r:id="rId11"/>
    <p:sldId id="280" r:id="rId12"/>
    <p:sldId id="271" r:id="rId13"/>
    <p:sldId id="272" r:id="rId14"/>
    <p:sldId id="268"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400" autoAdjust="0"/>
  </p:normalViewPr>
  <p:slideViewPr>
    <p:cSldViewPr snapToGrid="0">
      <p:cViewPr varScale="1">
        <p:scale>
          <a:sx n="80" d="100"/>
          <a:sy n="80" d="100"/>
        </p:scale>
        <p:origin x="7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6F5F4E-AABB-4649-80BF-871F419B5147}"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0CD252A5-EDED-4479-980F-641227BAF2B9}">
      <dgm:prSet phldrT="[Text]"/>
      <dgm:spPr/>
      <dgm:t>
        <a:bodyPr/>
        <a:lstStyle/>
        <a:p>
          <a:r>
            <a:rPr lang="en-US" dirty="0" smtClean="0"/>
            <a:t>Reduce Structural Barriers</a:t>
          </a:r>
          <a:endParaRPr lang="en-US" dirty="0"/>
        </a:p>
      </dgm:t>
    </dgm:pt>
    <dgm:pt modelId="{6CC893B6-F59C-494F-B1BE-8B2B1920F65B}" type="parTrans" cxnId="{31737A86-0755-470F-8E17-499900DA0DD4}">
      <dgm:prSet/>
      <dgm:spPr/>
      <dgm:t>
        <a:bodyPr/>
        <a:lstStyle/>
        <a:p>
          <a:endParaRPr lang="en-US"/>
        </a:p>
      </dgm:t>
    </dgm:pt>
    <dgm:pt modelId="{F6DE778B-A1BA-4A62-9C6F-DBC93C14B7A4}" type="sibTrans" cxnId="{31737A86-0755-470F-8E17-499900DA0DD4}">
      <dgm:prSet/>
      <dgm:spPr/>
      <dgm:t>
        <a:bodyPr/>
        <a:lstStyle/>
        <a:p>
          <a:endParaRPr lang="en-US"/>
        </a:p>
      </dgm:t>
    </dgm:pt>
    <dgm:pt modelId="{BE48D18F-2858-4FA5-A454-F46992175DC8}">
      <dgm:prSet phldrT="[Text]"/>
      <dgm:spPr/>
      <dgm:t>
        <a:bodyPr/>
        <a:lstStyle/>
        <a:p>
          <a:r>
            <a:rPr lang="en-US" dirty="0" smtClean="0"/>
            <a:t>Strengthen Communities</a:t>
          </a:r>
          <a:endParaRPr lang="en-US" dirty="0"/>
        </a:p>
      </dgm:t>
    </dgm:pt>
    <dgm:pt modelId="{EB8C80AF-1A99-41EA-A839-25F744E14653}" type="parTrans" cxnId="{82AE48C5-4F3F-4B66-8050-3C6B4AE11F55}">
      <dgm:prSet/>
      <dgm:spPr/>
      <dgm:t>
        <a:bodyPr/>
        <a:lstStyle/>
        <a:p>
          <a:endParaRPr lang="en-US"/>
        </a:p>
      </dgm:t>
    </dgm:pt>
    <dgm:pt modelId="{8B4DC942-2ECC-4094-83A5-09900F16C548}" type="sibTrans" cxnId="{82AE48C5-4F3F-4B66-8050-3C6B4AE11F55}">
      <dgm:prSet/>
      <dgm:spPr/>
      <dgm:t>
        <a:bodyPr/>
        <a:lstStyle/>
        <a:p>
          <a:endParaRPr lang="en-US"/>
        </a:p>
      </dgm:t>
    </dgm:pt>
    <dgm:pt modelId="{54229EC9-82EA-44EE-AB63-8BB0F0E298DE}">
      <dgm:prSet phldrT="[Text]"/>
      <dgm:spPr/>
      <dgm:t>
        <a:bodyPr/>
        <a:lstStyle/>
        <a:p>
          <a:r>
            <a:rPr lang="en-US" dirty="0" smtClean="0"/>
            <a:t>Strengthen Individuals</a:t>
          </a:r>
          <a:endParaRPr lang="en-US" dirty="0"/>
        </a:p>
      </dgm:t>
    </dgm:pt>
    <dgm:pt modelId="{0E011D26-10E8-4436-9FA0-F7D113D6E785}" type="parTrans" cxnId="{78ADEDFD-1B05-4994-BE08-B067E5153F4D}">
      <dgm:prSet/>
      <dgm:spPr/>
      <dgm:t>
        <a:bodyPr/>
        <a:lstStyle/>
        <a:p>
          <a:endParaRPr lang="en-US"/>
        </a:p>
      </dgm:t>
    </dgm:pt>
    <dgm:pt modelId="{8EBC6F22-C7FA-4A14-AFA5-4DE3E55F79B4}" type="sibTrans" cxnId="{78ADEDFD-1B05-4994-BE08-B067E5153F4D}">
      <dgm:prSet/>
      <dgm:spPr/>
      <dgm:t>
        <a:bodyPr/>
        <a:lstStyle/>
        <a:p>
          <a:endParaRPr lang="en-US"/>
        </a:p>
      </dgm:t>
    </dgm:pt>
    <dgm:pt modelId="{486B7773-A425-4156-B268-5142C6919EAB}" type="pres">
      <dgm:prSet presAssocID="{6C6F5F4E-AABB-4649-80BF-871F419B5147}" presName="compositeShape" presStyleCnt="0">
        <dgm:presLayoutVars>
          <dgm:chMax val="7"/>
          <dgm:dir/>
          <dgm:resizeHandles val="exact"/>
        </dgm:presLayoutVars>
      </dgm:prSet>
      <dgm:spPr/>
      <dgm:t>
        <a:bodyPr/>
        <a:lstStyle/>
        <a:p>
          <a:endParaRPr lang="en-US"/>
        </a:p>
      </dgm:t>
    </dgm:pt>
    <dgm:pt modelId="{7A355280-82D4-4259-B524-870DCB8CE817}" type="pres">
      <dgm:prSet presAssocID="{6C6F5F4E-AABB-4649-80BF-871F419B5147}" presName="wedge1" presStyleLbl="node1" presStyleIdx="0" presStyleCnt="3"/>
      <dgm:spPr/>
      <dgm:t>
        <a:bodyPr/>
        <a:lstStyle/>
        <a:p>
          <a:endParaRPr lang="en-US"/>
        </a:p>
      </dgm:t>
    </dgm:pt>
    <dgm:pt modelId="{D60EC76C-825E-4BAB-8376-A7D398D195D8}" type="pres">
      <dgm:prSet presAssocID="{6C6F5F4E-AABB-4649-80BF-871F419B5147}" presName="dummy1a" presStyleCnt="0"/>
      <dgm:spPr/>
    </dgm:pt>
    <dgm:pt modelId="{5AFC07C1-DC52-4B2A-900E-3FA8B96C1936}" type="pres">
      <dgm:prSet presAssocID="{6C6F5F4E-AABB-4649-80BF-871F419B5147}" presName="dummy1b" presStyleCnt="0"/>
      <dgm:spPr/>
    </dgm:pt>
    <dgm:pt modelId="{35AC4131-AC15-4C43-9890-44369701F5CA}" type="pres">
      <dgm:prSet presAssocID="{6C6F5F4E-AABB-4649-80BF-871F419B5147}" presName="wedge1Tx" presStyleLbl="node1" presStyleIdx="0" presStyleCnt="3">
        <dgm:presLayoutVars>
          <dgm:chMax val="0"/>
          <dgm:chPref val="0"/>
          <dgm:bulletEnabled val="1"/>
        </dgm:presLayoutVars>
      </dgm:prSet>
      <dgm:spPr/>
      <dgm:t>
        <a:bodyPr/>
        <a:lstStyle/>
        <a:p>
          <a:endParaRPr lang="en-US"/>
        </a:p>
      </dgm:t>
    </dgm:pt>
    <dgm:pt modelId="{806AD0A2-CB05-4335-921B-814238704DD4}" type="pres">
      <dgm:prSet presAssocID="{6C6F5F4E-AABB-4649-80BF-871F419B5147}" presName="wedge2" presStyleLbl="node1" presStyleIdx="1" presStyleCnt="3"/>
      <dgm:spPr/>
      <dgm:t>
        <a:bodyPr/>
        <a:lstStyle/>
        <a:p>
          <a:endParaRPr lang="en-US"/>
        </a:p>
      </dgm:t>
    </dgm:pt>
    <dgm:pt modelId="{2AB803BC-81CF-4F8C-834D-23F0D455ABD2}" type="pres">
      <dgm:prSet presAssocID="{6C6F5F4E-AABB-4649-80BF-871F419B5147}" presName="dummy2a" presStyleCnt="0"/>
      <dgm:spPr/>
    </dgm:pt>
    <dgm:pt modelId="{94B8C05D-65FB-404A-9A2E-8996151E404C}" type="pres">
      <dgm:prSet presAssocID="{6C6F5F4E-AABB-4649-80BF-871F419B5147}" presName="dummy2b" presStyleCnt="0"/>
      <dgm:spPr/>
    </dgm:pt>
    <dgm:pt modelId="{23EBA6C4-69EB-4D47-95D6-2EED3F93BD3D}" type="pres">
      <dgm:prSet presAssocID="{6C6F5F4E-AABB-4649-80BF-871F419B5147}" presName="wedge2Tx" presStyleLbl="node1" presStyleIdx="1" presStyleCnt="3">
        <dgm:presLayoutVars>
          <dgm:chMax val="0"/>
          <dgm:chPref val="0"/>
          <dgm:bulletEnabled val="1"/>
        </dgm:presLayoutVars>
      </dgm:prSet>
      <dgm:spPr/>
      <dgm:t>
        <a:bodyPr/>
        <a:lstStyle/>
        <a:p>
          <a:endParaRPr lang="en-US"/>
        </a:p>
      </dgm:t>
    </dgm:pt>
    <dgm:pt modelId="{83818F14-AFA8-47D2-BADB-2027581F0DB2}" type="pres">
      <dgm:prSet presAssocID="{6C6F5F4E-AABB-4649-80BF-871F419B5147}" presName="wedge3" presStyleLbl="node1" presStyleIdx="2" presStyleCnt="3"/>
      <dgm:spPr/>
      <dgm:t>
        <a:bodyPr/>
        <a:lstStyle/>
        <a:p>
          <a:endParaRPr lang="en-US"/>
        </a:p>
      </dgm:t>
    </dgm:pt>
    <dgm:pt modelId="{0CAB5433-4AD0-4237-942A-07EA38D03550}" type="pres">
      <dgm:prSet presAssocID="{6C6F5F4E-AABB-4649-80BF-871F419B5147}" presName="dummy3a" presStyleCnt="0"/>
      <dgm:spPr/>
    </dgm:pt>
    <dgm:pt modelId="{FCD9D734-645D-47C2-9115-E593169A2D3B}" type="pres">
      <dgm:prSet presAssocID="{6C6F5F4E-AABB-4649-80BF-871F419B5147}" presName="dummy3b" presStyleCnt="0"/>
      <dgm:spPr/>
    </dgm:pt>
    <dgm:pt modelId="{6C2C5D8C-0675-4987-BE8C-E4425C0C0263}" type="pres">
      <dgm:prSet presAssocID="{6C6F5F4E-AABB-4649-80BF-871F419B5147}" presName="wedge3Tx" presStyleLbl="node1" presStyleIdx="2" presStyleCnt="3">
        <dgm:presLayoutVars>
          <dgm:chMax val="0"/>
          <dgm:chPref val="0"/>
          <dgm:bulletEnabled val="1"/>
        </dgm:presLayoutVars>
      </dgm:prSet>
      <dgm:spPr/>
      <dgm:t>
        <a:bodyPr/>
        <a:lstStyle/>
        <a:p>
          <a:endParaRPr lang="en-US"/>
        </a:p>
      </dgm:t>
    </dgm:pt>
    <dgm:pt modelId="{34AA3D32-D7FA-48EC-AC19-32F4BEA1BE09}" type="pres">
      <dgm:prSet presAssocID="{8B4DC942-2ECC-4094-83A5-09900F16C548}" presName="arrowWedge1" presStyleLbl="fgSibTrans2D1" presStyleIdx="0" presStyleCnt="3"/>
      <dgm:spPr/>
    </dgm:pt>
    <dgm:pt modelId="{F3CFACB7-6FBE-473B-AD88-779B1FAC0C24}" type="pres">
      <dgm:prSet presAssocID="{F6DE778B-A1BA-4A62-9C6F-DBC93C14B7A4}" presName="arrowWedge2" presStyleLbl="fgSibTrans2D1" presStyleIdx="1" presStyleCnt="3"/>
      <dgm:spPr/>
    </dgm:pt>
    <dgm:pt modelId="{31A4C022-83EB-4C2D-BBA3-9784AEC32A79}" type="pres">
      <dgm:prSet presAssocID="{8EBC6F22-C7FA-4A14-AFA5-4DE3E55F79B4}" presName="arrowWedge3" presStyleLbl="fgSibTrans2D1" presStyleIdx="2" presStyleCnt="3"/>
      <dgm:spPr/>
    </dgm:pt>
  </dgm:ptLst>
  <dgm:cxnLst>
    <dgm:cxn modelId="{31737A86-0755-470F-8E17-499900DA0DD4}" srcId="{6C6F5F4E-AABB-4649-80BF-871F419B5147}" destId="{0CD252A5-EDED-4479-980F-641227BAF2B9}" srcOrd="1" destOrd="0" parTransId="{6CC893B6-F59C-494F-B1BE-8B2B1920F65B}" sibTransId="{F6DE778B-A1BA-4A62-9C6F-DBC93C14B7A4}"/>
    <dgm:cxn modelId="{B518225B-D079-460F-8128-3D4A871BE052}" type="presOf" srcId="{BE48D18F-2858-4FA5-A454-F46992175DC8}" destId="{35AC4131-AC15-4C43-9890-44369701F5CA}" srcOrd="1" destOrd="0" presId="urn:microsoft.com/office/officeart/2005/8/layout/cycle8"/>
    <dgm:cxn modelId="{81688B00-54FB-4316-B15D-4D931FC1F312}" type="presOf" srcId="{54229EC9-82EA-44EE-AB63-8BB0F0E298DE}" destId="{6C2C5D8C-0675-4987-BE8C-E4425C0C0263}" srcOrd="1" destOrd="0" presId="urn:microsoft.com/office/officeart/2005/8/layout/cycle8"/>
    <dgm:cxn modelId="{82AE48C5-4F3F-4B66-8050-3C6B4AE11F55}" srcId="{6C6F5F4E-AABB-4649-80BF-871F419B5147}" destId="{BE48D18F-2858-4FA5-A454-F46992175DC8}" srcOrd="0" destOrd="0" parTransId="{EB8C80AF-1A99-41EA-A839-25F744E14653}" sibTransId="{8B4DC942-2ECC-4094-83A5-09900F16C548}"/>
    <dgm:cxn modelId="{D505851C-1049-468C-8140-4276F907BA3E}" type="presOf" srcId="{0CD252A5-EDED-4479-980F-641227BAF2B9}" destId="{806AD0A2-CB05-4335-921B-814238704DD4}" srcOrd="0" destOrd="0" presId="urn:microsoft.com/office/officeart/2005/8/layout/cycle8"/>
    <dgm:cxn modelId="{BECA50F2-D2A9-484D-ADF8-C031A6464A89}" type="presOf" srcId="{BE48D18F-2858-4FA5-A454-F46992175DC8}" destId="{7A355280-82D4-4259-B524-870DCB8CE817}" srcOrd="0" destOrd="0" presId="urn:microsoft.com/office/officeart/2005/8/layout/cycle8"/>
    <dgm:cxn modelId="{E3849997-A9B7-4C7A-A668-CE50EE605CF3}" type="presOf" srcId="{6C6F5F4E-AABB-4649-80BF-871F419B5147}" destId="{486B7773-A425-4156-B268-5142C6919EAB}" srcOrd="0" destOrd="0" presId="urn:microsoft.com/office/officeart/2005/8/layout/cycle8"/>
    <dgm:cxn modelId="{78ADEDFD-1B05-4994-BE08-B067E5153F4D}" srcId="{6C6F5F4E-AABB-4649-80BF-871F419B5147}" destId="{54229EC9-82EA-44EE-AB63-8BB0F0E298DE}" srcOrd="2" destOrd="0" parTransId="{0E011D26-10E8-4436-9FA0-F7D113D6E785}" sibTransId="{8EBC6F22-C7FA-4A14-AFA5-4DE3E55F79B4}"/>
    <dgm:cxn modelId="{AFF32F25-0C68-48AB-B030-FE52B9D2A577}" type="presOf" srcId="{0CD252A5-EDED-4479-980F-641227BAF2B9}" destId="{23EBA6C4-69EB-4D47-95D6-2EED3F93BD3D}" srcOrd="1" destOrd="0" presId="urn:microsoft.com/office/officeart/2005/8/layout/cycle8"/>
    <dgm:cxn modelId="{2787AA8F-3310-42A3-B424-E5DC992E237B}" type="presOf" srcId="{54229EC9-82EA-44EE-AB63-8BB0F0E298DE}" destId="{83818F14-AFA8-47D2-BADB-2027581F0DB2}" srcOrd="0" destOrd="0" presId="urn:microsoft.com/office/officeart/2005/8/layout/cycle8"/>
    <dgm:cxn modelId="{25FAC31C-AF49-4ADE-B618-78FDA885A033}" type="presParOf" srcId="{486B7773-A425-4156-B268-5142C6919EAB}" destId="{7A355280-82D4-4259-B524-870DCB8CE817}" srcOrd="0" destOrd="0" presId="urn:microsoft.com/office/officeart/2005/8/layout/cycle8"/>
    <dgm:cxn modelId="{F5A086A7-C1B9-44BC-9998-A0EC3969C191}" type="presParOf" srcId="{486B7773-A425-4156-B268-5142C6919EAB}" destId="{D60EC76C-825E-4BAB-8376-A7D398D195D8}" srcOrd="1" destOrd="0" presId="urn:microsoft.com/office/officeart/2005/8/layout/cycle8"/>
    <dgm:cxn modelId="{9F3829FE-502B-4532-8070-E16D80E54677}" type="presParOf" srcId="{486B7773-A425-4156-B268-5142C6919EAB}" destId="{5AFC07C1-DC52-4B2A-900E-3FA8B96C1936}" srcOrd="2" destOrd="0" presId="urn:microsoft.com/office/officeart/2005/8/layout/cycle8"/>
    <dgm:cxn modelId="{751517C8-D293-4EC3-92DE-9824019A5220}" type="presParOf" srcId="{486B7773-A425-4156-B268-5142C6919EAB}" destId="{35AC4131-AC15-4C43-9890-44369701F5CA}" srcOrd="3" destOrd="0" presId="urn:microsoft.com/office/officeart/2005/8/layout/cycle8"/>
    <dgm:cxn modelId="{5F6E1DBD-5386-4A2B-A71A-954297E37641}" type="presParOf" srcId="{486B7773-A425-4156-B268-5142C6919EAB}" destId="{806AD0A2-CB05-4335-921B-814238704DD4}" srcOrd="4" destOrd="0" presId="urn:microsoft.com/office/officeart/2005/8/layout/cycle8"/>
    <dgm:cxn modelId="{269CEEFA-861E-4964-B816-59AF166A8FC1}" type="presParOf" srcId="{486B7773-A425-4156-B268-5142C6919EAB}" destId="{2AB803BC-81CF-4F8C-834D-23F0D455ABD2}" srcOrd="5" destOrd="0" presId="urn:microsoft.com/office/officeart/2005/8/layout/cycle8"/>
    <dgm:cxn modelId="{60A26AE0-7A98-4062-B978-313A0CB1E36A}" type="presParOf" srcId="{486B7773-A425-4156-B268-5142C6919EAB}" destId="{94B8C05D-65FB-404A-9A2E-8996151E404C}" srcOrd="6" destOrd="0" presId="urn:microsoft.com/office/officeart/2005/8/layout/cycle8"/>
    <dgm:cxn modelId="{58205DA3-8384-482E-BEE6-F7018A0CC1A4}" type="presParOf" srcId="{486B7773-A425-4156-B268-5142C6919EAB}" destId="{23EBA6C4-69EB-4D47-95D6-2EED3F93BD3D}" srcOrd="7" destOrd="0" presId="urn:microsoft.com/office/officeart/2005/8/layout/cycle8"/>
    <dgm:cxn modelId="{AFC54549-0B75-4D36-894A-1B5C22CB1A10}" type="presParOf" srcId="{486B7773-A425-4156-B268-5142C6919EAB}" destId="{83818F14-AFA8-47D2-BADB-2027581F0DB2}" srcOrd="8" destOrd="0" presId="urn:microsoft.com/office/officeart/2005/8/layout/cycle8"/>
    <dgm:cxn modelId="{05F3AACC-CE12-4231-8A9D-2AF800F7229A}" type="presParOf" srcId="{486B7773-A425-4156-B268-5142C6919EAB}" destId="{0CAB5433-4AD0-4237-942A-07EA38D03550}" srcOrd="9" destOrd="0" presId="urn:microsoft.com/office/officeart/2005/8/layout/cycle8"/>
    <dgm:cxn modelId="{968FECBE-9BBA-40A9-8ECB-EE40CA99E6C1}" type="presParOf" srcId="{486B7773-A425-4156-B268-5142C6919EAB}" destId="{FCD9D734-645D-47C2-9115-E593169A2D3B}" srcOrd="10" destOrd="0" presId="urn:microsoft.com/office/officeart/2005/8/layout/cycle8"/>
    <dgm:cxn modelId="{8D6DB6DA-F486-4128-94D7-DD41AF5648EB}" type="presParOf" srcId="{486B7773-A425-4156-B268-5142C6919EAB}" destId="{6C2C5D8C-0675-4987-BE8C-E4425C0C0263}" srcOrd="11" destOrd="0" presId="urn:microsoft.com/office/officeart/2005/8/layout/cycle8"/>
    <dgm:cxn modelId="{03F82A20-2C58-4D03-8904-B4512198AAED}" type="presParOf" srcId="{486B7773-A425-4156-B268-5142C6919EAB}" destId="{34AA3D32-D7FA-48EC-AC19-32F4BEA1BE09}" srcOrd="12" destOrd="0" presId="urn:microsoft.com/office/officeart/2005/8/layout/cycle8"/>
    <dgm:cxn modelId="{D3E763A4-D619-44EC-BECB-44CD06E52C68}" type="presParOf" srcId="{486B7773-A425-4156-B268-5142C6919EAB}" destId="{F3CFACB7-6FBE-473B-AD88-779B1FAC0C24}" srcOrd="13" destOrd="0" presId="urn:microsoft.com/office/officeart/2005/8/layout/cycle8"/>
    <dgm:cxn modelId="{959E5E8D-22C5-452F-8160-73A87512CD2F}" type="presParOf" srcId="{486B7773-A425-4156-B268-5142C6919EAB}" destId="{31A4C022-83EB-4C2D-BBA3-9784AEC32A79}"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F2BE38-1AB5-4EB9-8FED-30E9E6101314}"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DC79930F-4F42-413F-B0DA-8C72BA81E1E1}">
      <dgm:prSet phldrT="[Text]" custT="1"/>
      <dgm:spPr/>
      <dgm:t>
        <a:bodyPr/>
        <a:lstStyle/>
        <a:p>
          <a:r>
            <a:rPr lang="en-US" sz="4400" dirty="0" smtClean="0"/>
            <a:t>The Goals</a:t>
          </a:r>
          <a:endParaRPr lang="en-US" sz="4400" dirty="0"/>
        </a:p>
      </dgm:t>
    </dgm:pt>
    <dgm:pt modelId="{113EE9C9-CAA3-498F-A611-AEC599539FD2}" type="parTrans" cxnId="{F6B184BA-BC33-4E34-92EA-3AEF8D358F0A}">
      <dgm:prSet/>
      <dgm:spPr/>
      <dgm:t>
        <a:bodyPr/>
        <a:lstStyle/>
        <a:p>
          <a:endParaRPr lang="en-US"/>
        </a:p>
      </dgm:t>
    </dgm:pt>
    <dgm:pt modelId="{0CE23B05-92D4-4DB5-9C60-78D2D3E75A5D}" type="sibTrans" cxnId="{F6B184BA-BC33-4E34-92EA-3AEF8D358F0A}">
      <dgm:prSet/>
      <dgm:spPr/>
      <dgm:t>
        <a:bodyPr/>
        <a:lstStyle/>
        <a:p>
          <a:endParaRPr lang="en-US"/>
        </a:p>
      </dgm:t>
    </dgm:pt>
    <dgm:pt modelId="{EA3354D7-4AF6-49E6-ABFD-0BD91B717C5B}">
      <dgm:prSet phldrT="[Text]"/>
      <dgm:spPr/>
      <dgm:t>
        <a:bodyPr/>
        <a:lstStyle/>
        <a:p>
          <a:r>
            <a:rPr lang="en-IE" dirty="0" smtClean="0"/>
            <a:t>Increase the proportion of people who are mentally healthy at all life stages.</a:t>
          </a:r>
          <a:endParaRPr lang="en-US" dirty="0"/>
        </a:p>
      </dgm:t>
    </dgm:pt>
    <dgm:pt modelId="{A76F9875-0A61-413D-A904-729C5798E8D3}" type="parTrans" cxnId="{C9EC68D2-0AEE-4798-A82A-FA46A1FDE89B}">
      <dgm:prSet/>
      <dgm:spPr/>
      <dgm:t>
        <a:bodyPr/>
        <a:lstStyle/>
        <a:p>
          <a:endParaRPr lang="en-US"/>
        </a:p>
      </dgm:t>
    </dgm:pt>
    <dgm:pt modelId="{68BB2AD7-5B21-43D0-BABC-84C85D354805}" type="sibTrans" cxnId="{C9EC68D2-0AEE-4798-A82A-FA46A1FDE89B}">
      <dgm:prSet/>
      <dgm:spPr/>
      <dgm:t>
        <a:bodyPr/>
        <a:lstStyle/>
        <a:p>
          <a:endParaRPr lang="en-US"/>
        </a:p>
      </dgm:t>
    </dgm:pt>
    <dgm:pt modelId="{0C1535A2-1AD9-49A8-8354-2943BBAE61CE}">
      <dgm:prSet phldrT="[Text]"/>
      <dgm:spPr/>
      <dgm:t>
        <a:bodyPr/>
        <a:lstStyle/>
        <a:p>
          <a:r>
            <a:rPr lang="en-IE" dirty="0" smtClean="0"/>
            <a:t>Reduce inequities in mental health and wellbeing.</a:t>
          </a:r>
          <a:endParaRPr lang="en-US" dirty="0"/>
        </a:p>
      </dgm:t>
    </dgm:pt>
    <dgm:pt modelId="{1059F2D9-2761-4281-976E-0FA864B4464F}" type="parTrans" cxnId="{D4D45256-F150-4255-8441-3569B77E08F5}">
      <dgm:prSet/>
      <dgm:spPr/>
      <dgm:t>
        <a:bodyPr/>
        <a:lstStyle/>
        <a:p>
          <a:endParaRPr lang="en-US"/>
        </a:p>
      </dgm:t>
    </dgm:pt>
    <dgm:pt modelId="{D053AA5D-FA4C-4196-88CA-55F55D784D00}" type="sibTrans" cxnId="{D4D45256-F150-4255-8441-3569B77E08F5}">
      <dgm:prSet/>
      <dgm:spPr/>
      <dgm:t>
        <a:bodyPr/>
        <a:lstStyle/>
        <a:p>
          <a:endParaRPr lang="en-US"/>
        </a:p>
      </dgm:t>
    </dgm:pt>
    <dgm:pt modelId="{BE12DDF7-83E2-45E7-A399-FA28441F67FA}">
      <dgm:prSet phldrT="[Text]"/>
      <dgm:spPr/>
      <dgm:t>
        <a:bodyPr/>
        <a:lstStyle/>
        <a:p>
          <a:r>
            <a:rPr lang="en-IE" dirty="0" smtClean="0"/>
            <a:t>Mainstream the promotion of mental health and wellbeing within the HSE and funded agencies.</a:t>
          </a:r>
          <a:endParaRPr lang="en-US" dirty="0"/>
        </a:p>
      </dgm:t>
    </dgm:pt>
    <dgm:pt modelId="{8EE907FD-AC30-4D40-B06A-FD84A0890F4F}" type="parTrans" cxnId="{FC17B543-5CB4-47CB-874B-CB05BE7F6438}">
      <dgm:prSet/>
      <dgm:spPr/>
      <dgm:t>
        <a:bodyPr/>
        <a:lstStyle/>
        <a:p>
          <a:endParaRPr lang="en-US"/>
        </a:p>
      </dgm:t>
    </dgm:pt>
    <dgm:pt modelId="{ACE1EBA2-1CAA-46BC-AFF7-5C6E2305EB6D}" type="sibTrans" cxnId="{FC17B543-5CB4-47CB-874B-CB05BE7F6438}">
      <dgm:prSet/>
      <dgm:spPr/>
      <dgm:t>
        <a:bodyPr/>
        <a:lstStyle/>
        <a:p>
          <a:endParaRPr lang="en-US"/>
        </a:p>
      </dgm:t>
    </dgm:pt>
    <dgm:pt modelId="{D22D8D71-6AB3-4953-B0A0-9F41ABD784D1}" type="pres">
      <dgm:prSet presAssocID="{17F2BE38-1AB5-4EB9-8FED-30E9E6101314}" presName="layout" presStyleCnt="0">
        <dgm:presLayoutVars>
          <dgm:chMax/>
          <dgm:chPref/>
          <dgm:dir/>
          <dgm:animOne val="branch"/>
          <dgm:animLvl val="lvl"/>
          <dgm:resizeHandles/>
        </dgm:presLayoutVars>
      </dgm:prSet>
      <dgm:spPr/>
      <dgm:t>
        <a:bodyPr/>
        <a:lstStyle/>
        <a:p>
          <a:endParaRPr lang="en-US"/>
        </a:p>
      </dgm:t>
    </dgm:pt>
    <dgm:pt modelId="{4F6F0AD0-9909-4268-99AF-06DD307594A0}" type="pres">
      <dgm:prSet presAssocID="{DC79930F-4F42-413F-B0DA-8C72BA81E1E1}" presName="root" presStyleCnt="0">
        <dgm:presLayoutVars>
          <dgm:chMax/>
          <dgm:chPref val="4"/>
        </dgm:presLayoutVars>
      </dgm:prSet>
      <dgm:spPr/>
    </dgm:pt>
    <dgm:pt modelId="{A23642F5-E83D-49C7-9A07-A359024816ED}" type="pres">
      <dgm:prSet presAssocID="{DC79930F-4F42-413F-B0DA-8C72BA81E1E1}" presName="rootComposite" presStyleCnt="0">
        <dgm:presLayoutVars/>
      </dgm:prSet>
      <dgm:spPr/>
    </dgm:pt>
    <dgm:pt modelId="{573B3234-F93E-43F9-B925-A69C294BA027}" type="pres">
      <dgm:prSet presAssocID="{DC79930F-4F42-413F-B0DA-8C72BA81E1E1}" presName="rootText" presStyleLbl="node0" presStyleIdx="0" presStyleCnt="1" custScaleX="98297" custLinFactNeighborX="4133" custLinFactNeighborY="6012">
        <dgm:presLayoutVars>
          <dgm:chMax/>
          <dgm:chPref val="4"/>
        </dgm:presLayoutVars>
      </dgm:prSet>
      <dgm:spPr/>
      <dgm:t>
        <a:bodyPr/>
        <a:lstStyle/>
        <a:p>
          <a:endParaRPr lang="en-US"/>
        </a:p>
      </dgm:t>
    </dgm:pt>
    <dgm:pt modelId="{D37FCDC5-2680-423E-934F-5606B8F07EE2}" type="pres">
      <dgm:prSet presAssocID="{DC79930F-4F42-413F-B0DA-8C72BA81E1E1}" presName="childShape" presStyleCnt="0">
        <dgm:presLayoutVars>
          <dgm:chMax val="0"/>
          <dgm:chPref val="0"/>
        </dgm:presLayoutVars>
      </dgm:prSet>
      <dgm:spPr/>
    </dgm:pt>
    <dgm:pt modelId="{34F3A990-5FEB-42FF-BF47-225A47DBF9CC}" type="pres">
      <dgm:prSet presAssocID="{EA3354D7-4AF6-49E6-ABFD-0BD91B717C5B}" presName="childComposite" presStyleCnt="0">
        <dgm:presLayoutVars>
          <dgm:chMax val="0"/>
          <dgm:chPref val="0"/>
        </dgm:presLayoutVars>
      </dgm:prSet>
      <dgm:spPr/>
    </dgm:pt>
    <dgm:pt modelId="{654E9881-201E-4997-AC47-6F9143C798F2}" type="pres">
      <dgm:prSet presAssocID="{EA3354D7-4AF6-49E6-ABFD-0BD91B717C5B}" presName="Image" presStyleLbl="node1" presStyleIdx="0" presStyleCnt="3"/>
      <dgm:spPr>
        <a:noFill/>
      </dgm:spPr>
      <dgm:t>
        <a:bodyPr/>
        <a:lstStyle/>
        <a:p>
          <a:endParaRPr lang="en-US"/>
        </a:p>
      </dgm:t>
    </dgm:pt>
    <dgm:pt modelId="{BF384AD5-32A7-4F3E-9F13-E52586D24214}" type="pres">
      <dgm:prSet presAssocID="{EA3354D7-4AF6-49E6-ABFD-0BD91B717C5B}" presName="childText" presStyleLbl="lnNode1" presStyleIdx="0" presStyleCnt="3">
        <dgm:presLayoutVars>
          <dgm:chMax val="0"/>
          <dgm:chPref val="0"/>
          <dgm:bulletEnabled val="1"/>
        </dgm:presLayoutVars>
      </dgm:prSet>
      <dgm:spPr/>
      <dgm:t>
        <a:bodyPr/>
        <a:lstStyle/>
        <a:p>
          <a:endParaRPr lang="en-US"/>
        </a:p>
      </dgm:t>
    </dgm:pt>
    <dgm:pt modelId="{24BDFD4C-38E8-4C2A-A7BB-44EB1769334D}" type="pres">
      <dgm:prSet presAssocID="{0C1535A2-1AD9-49A8-8354-2943BBAE61CE}" presName="childComposite" presStyleCnt="0">
        <dgm:presLayoutVars>
          <dgm:chMax val="0"/>
          <dgm:chPref val="0"/>
        </dgm:presLayoutVars>
      </dgm:prSet>
      <dgm:spPr/>
    </dgm:pt>
    <dgm:pt modelId="{47662664-F0A3-41BF-84D9-F6ECBA446552}" type="pres">
      <dgm:prSet presAssocID="{0C1535A2-1AD9-49A8-8354-2943BBAE61CE}" presName="Image" presStyleLbl="node1" presStyleIdx="1" presStyleCnt="3"/>
      <dgm:spPr>
        <a:solidFill>
          <a:schemeClr val="bg1"/>
        </a:solidFill>
      </dgm:spPr>
      <dgm:t>
        <a:bodyPr/>
        <a:lstStyle/>
        <a:p>
          <a:endParaRPr lang="en-US"/>
        </a:p>
      </dgm:t>
    </dgm:pt>
    <dgm:pt modelId="{8561B199-DD9D-4F63-A37F-305735369139}" type="pres">
      <dgm:prSet presAssocID="{0C1535A2-1AD9-49A8-8354-2943BBAE61CE}" presName="childText" presStyleLbl="lnNode1" presStyleIdx="1" presStyleCnt="3" custLinFactNeighborX="-2" custLinFactNeighborY="-982">
        <dgm:presLayoutVars>
          <dgm:chMax val="0"/>
          <dgm:chPref val="0"/>
          <dgm:bulletEnabled val="1"/>
        </dgm:presLayoutVars>
      </dgm:prSet>
      <dgm:spPr/>
      <dgm:t>
        <a:bodyPr/>
        <a:lstStyle/>
        <a:p>
          <a:endParaRPr lang="en-US"/>
        </a:p>
      </dgm:t>
    </dgm:pt>
    <dgm:pt modelId="{88BA8B65-5876-4D62-B191-39D6F4665E3E}" type="pres">
      <dgm:prSet presAssocID="{BE12DDF7-83E2-45E7-A399-FA28441F67FA}" presName="childComposite" presStyleCnt="0">
        <dgm:presLayoutVars>
          <dgm:chMax val="0"/>
          <dgm:chPref val="0"/>
        </dgm:presLayoutVars>
      </dgm:prSet>
      <dgm:spPr/>
    </dgm:pt>
    <dgm:pt modelId="{09E6E85B-DA61-430B-9DF6-234768FEF50C}" type="pres">
      <dgm:prSet presAssocID="{BE12DDF7-83E2-45E7-A399-FA28441F67FA}" presName="Image" presStyleLbl="node1" presStyleIdx="2" presStyleCnt="3"/>
      <dgm:spPr>
        <a:noFill/>
      </dgm:spPr>
      <dgm:t>
        <a:bodyPr/>
        <a:lstStyle/>
        <a:p>
          <a:endParaRPr lang="en-US"/>
        </a:p>
      </dgm:t>
    </dgm:pt>
    <dgm:pt modelId="{3E9BA45C-0274-4175-800E-1EEF0D147915}" type="pres">
      <dgm:prSet presAssocID="{BE12DDF7-83E2-45E7-A399-FA28441F67FA}" presName="childText" presStyleLbl="lnNode1" presStyleIdx="2" presStyleCnt="3">
        <dgm:presLayoutVars>
          <dgm:chMax val="0"/>
          <dgm:chPref val="0"/>
          <dgm:bulletEnabled val="1"/>
        </dgm:presLayoutVars>
      </dgm:prSet>
      <dgm:spPr/>
      <dgm:t>
        <a:bodyPr/>
        <a:lstStyle/>
        <a:p>
          <a:endParaRPr lang="en-US"/>
        </a:p>
      </dgm:t>
    </dgm:pt>
  </dgm:ptLst>
  <dgm:cxnLst>
    <dgm:cxn modelId="{FF8CF2FB-9695-45C6-AD88-DC029BE293CD}" type="presOf" srcId="{DC79930F-4F42-413F-B0DA-8C72BA81E1E1}" destId="{573B3234-F93E-43F9-B925-A69C294BA027}" srcOrd="0" destOrd="0" presId="urn:microsoft.com/office/officeart/2008/layout/PictureAccentList"/>
    <dgm:cxn modelId="{FC17B543-5CB4-47CB-874B-CB05BE7F6438}" srcId="{DC79930F-4F42-413F-B0DA-8C72BA81E1E1}" destId="{BE12DDF7-83E2-45E7-A399-FA28441F67FA}" srcOrd="2" destOrd="0" parTransId="{8EE907FD-AC30-4D40-B06A-FD84A0890F4F}" sibTransId="{ACE1EBA2-1CAA-46BC-AFF7-5C6E2305EB6D}"/>
    <dgm:cxn modelId="{D4D45256-F150-4255-8441-3569B77E08F5}" srcId="{DC79930F-4F42-413F-B0DA-8C72BA81E1E1}" destId="{0C1535A2-1AD9-49A8-8354-2943BBAE61CE}" srcOrd="1" destOrd="0" parTransId="{1059F2D9-2761-4281-976E-0FA864B4464F}" sibTransId="{D053AA5D-FA4C-4196-88CA-55F55D784D00}"/>
    <dgm:cxn modelId="{C9EC68D2-0AEE-4798-A82A-FA46A1FDE89B}" srcId="{DC79930F-4F42-413F-B0DA-8C72BA81E1E1}" destId="{EA3354D7-4AF6-49E6-ABFD-0BD91B717C5B}" srcOrd="0" destOrd="0" parTransId="{A76F9875-0A61-413D-A904-729C5798E8D3}" sibTransId="{68BB2AD7-5B21-43D0-BABC-84C85D354805}"/>
    <dgm:cxn modelId="{5622AFC6-4E02-4CB2-B35A-DA06E957A58D}" type="presOf" srcId="{17F2BE38-1AB5-4EB9-8FED-30E9E6101314}" destId="{D22D8D71-6AB3-4953-B0A0-9F41ABD784D1}" srcOrd="0" destOrd="0" presId="urn:microsoft.com/office/officeart/2008/layout/PictureAccentList"/>
    <dgm:cxn modelId="{74C0CED5-8FA6-4336-A050-ABE44C35758D}" type="presOf" srcId="{0C1535A2-1AD9-49A8-8354-2943BBAE61CE}" destId="{8561B199-DD9D-4F63-A37F-305735369139}" srcOrd="0" destOrd="0" presId="urn:microsoft.com/office/officeart/2008/layout/PictureAccentList"/>
    <dgm:cxn modelId="{FAA369D9-4821-441E-840E-15EEE9B3C338}" type="presOf" srcId="{EA3354D7-4AF6-49E6-ABFD-0BD91B717C5B}" destId="{BF384AD5-32A7-4F3E-9F13-E52586D24214}" srcOrd="0" destOrd="0" presId="urn:microsoft.com/office/officeart/2008/layout/PictureAccentList"/>
    <dgm:cxn modelId="{4AEDC6A1-6B14-421F-B391-5409B0527FE9}" type="presOf" srcId="{BE12DDF7-83E2-45E7-A399-FA28441F67FA}" destId="{3E9BA45C-0274-4175-800E-1EEF0D147915}" srcOrd="0" destOrd="0" presId="urn:microsoft.com/office/officeart/2008/layout/PictureAccentList"/>
    <dgm:cxn modelId="{F6B184BA-BC33-4E34-92EA-3AEF8D358F0A}" srcId="{17F2BE38-1AB5-4EB9-8FED-30E9E6101314}" destId="{DC79930F-4F42-413F-B0DA-8C72BA81E1E1}" srcOrd="0" destOrd="0" parTransId="{113EE9C9-CAA3-498F-A611-AEC599539FD2}" sibTransId="{0CE23B05-92D4-4DB5-9C60-78D2D3E75A5D}"/>
    <dgm:cxn modelId="{B70379E5-EE45-49F7-963F-A87A213A6784}" type="presParOf" srcId="{D22D8D71-6AB3-4953-B0A0-9F41ABD784D1}" destId="{4F6F0AD0-9909-4268-99AF-06DD307594A0}" srcOrd="0" destOrd="0" presId="urn:microsoft.com/office/officeart/2008/layout/PictureAccentList"/>
    <dgm:cxn modelId="{D2AB60FC-226D-4831-8927-2588B880DF2E}" type="presParOf" srcId="{4F6F0AD0-9909-4268-99AF-06DD307594A0}" destId="{A23642F5-E83D-49C7-9A07-A359024816ED}" srcOrd="0" destOrd="0" presId="urn:microsoft.com/office/officeart/2008/layout/PictureAccentList"/>
    <dgm:cxn modelId="{1FC7B397-E4CC-4E4D-BA67-1D22672013AD}" type="presParOf" srcId="{A23642F5-E83D-49C7-9A07-A359024816ED}" destId="{573B3234-F93E-43F9-B925-A69C294BA027}" srcOrd="0" destOrd="0" presId="urn:microsoft.com/office/officeart/2008/layout/PictureAccentList"/>
    <dgm:cxn modelId="{F1970A22-AAD8-461C-BC1A-3E354284AD65}" type="presParOf" srcId="{4F6F0AD0-9909-4268-99AF-06DD307594A0}" destId="{D37FCDC5-2680-423E-934F-5606B8F07EE2}" srcOrd="1" destOrd="0" presId="urn:microsoft.com/office/officeart/2008/layout/PictureAccentList"/>
    <dgm:cxn modelId="{1C6718AB-0500-4E08-B131-2B963EE4D733}" type="presParOf" srcId="{D37FCDC5-2680-423E-934F-5606B8F07EE2}" destId="{34F3A990-5FEB-42FF-BF47-225A47DBF9CC}" srcOrd="0" destOrd="0" presId="urn:microsoft.com/office/officeart/2008/layout/PictureAccentList"/>
    <dgm:cxn modelId="{3B5D2AC7-31D6-4B49-B8D0-706141F5FC3A}" type="presParOf" srcId="{34F3A990-5FEB-42FF-BF47-225A47DBF9CC}" destId="{654E9881-201E-4997-AC47-6F9143C798F2}" srcOrd="0" destOrd="0" presId="urn:microsoft.com/office/officeart/2008/layout/PictureAccentList"/>
    <dgm:cxn modelId="{F1FC158B-1B31-475A-95BB-229F7CBEA679}" type="presParOf" srcId="{34F3A990-5FEB-42FF-BF47-225A47DBF9CC}" destId="{BF384AD5-32A7-4F3E-9F13-E52586D24214}" srcOrd="1" destOrd="0" presId="urn:microsoft.com/office/officeart/2008/layout/PictureAccentList"/>
    <dgm:cxn modelId="{6D6C9A4F-F563-4A2C-BD7B-7AC7F663BF6C}" type="presParOf" srcId="{D37FCDC5-2680-423E-934F-5606B8F07EE2}" destId="{24BDFD4C-38E8-4C2A-A7BB-44EB1769334D}" srcOrd="1" destOrd="0" presId="urn:microsoft.com/office/officeart/2008/layout/PictureAccentList"/>
    <dgm:cxn modelId="{EC9AE3FD-ACB5-4B2D-98F9-8DEF3EB29E79}" type="presParOf" srcId="{24BDFD4C-38E8-4C2A-A7BB-44EB1769334D}" destId="{47662664-F0A3-41BF-84D9-F6ECBA446552}" srcOrd="0" destOrd="0" presId="urn:microsoft.com/office/officeart/2008/layout/PictureAccentList"/>
    <dgm:cxn modelId="{765C54A0-975B-4B07-907D-DE2F09A48B00}" type="presParOf" srcId="{24BDFD4C-38E8-4C2A-A7BB-44EB1769334D}" destId="{8561B199-DD9D-4F63-A37F-305735369139}" srcOrd="1" destOrd="0" presId="urn:microsoft.com/office/officeart/2008/layout/PictureAccentList"/>
    <dgm:cxn modelId="{32498CE7-54E6-4770-B241-F767434B7EB0}" type="presParOf" srcId="{D37FCDC5-2680-423E-934F-5606B8F07EE2}" destId="{88BA8B65-5876-4D62-B191-39D6F4665E3E}" srcOrd="2" destOrd="0" presId="urn:microsoft.com/office/officeart/2008/layout/PictureAccentList"/>
    <dgm:cxn modelId="{35288EEF-8032-49AC-A954-1BCCB6CB24A6}" type="presParOf" srcId="{88BA8B65-5876-4D62-B191-39D6F4665E3E}" destId="{09E6E85B-DA61-430B-9DF6-234768FEF50C}" srcOrd="0" destOrd="0" presId="urn:microsoft.com/office/officeart/2008/layout/PictureAccentList"/>
    <dgm:cxn modelId="{54717701-56EB-44E3-A50D-4F83B6265271}" type="presParOf" srcId="{88BA8B65-5876-4D62-B191-39D6F4665E3E}" destId="{3E9BA45C-0274-4175-800E-1EEF0D147915}"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355280-82D4-4259-B524-870DCB8CE817}">
      <dsp:nvSpPr>
        <dsp:cNvPr id="0" name=""/>
        <dsp:cNvSpPr/>
      </dsp:nvSpPr>
      <dsp:spPr>
        <a:xfrm>
          <a:off x="939873" y="308237"/>
          <a:ext cx="3983381" cy="3983381"/>
        </a:xfrm>
        <a:prstGeom prst="pie">
          <a:avLst>
            <a:gd name="adj1" fmla="val 16200000"/>
            <a:gd name="adj2" fmla="val 18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Strengthen Communities</a:t>
          </a:r>
          <a:endParaRPr lang="en-US" sz="1800" kern="1200" dirty="0"/>
        </a:p>
      </dsp:txBody>
      <dsp:txXfrm>
        <a:off x="3039210" y="1152335"/>
        <a:ext cx="1422636" cy="1185530"/>
      </dsp:txXfrm>
    </dsp:sp>
    <dsp:sp modelId="{806AD0A2-CB05-4335-921B-814238704DD4}">
      <dsp:nvSpPr>
        <dsp:cNvPr id="0" name=""/>
        <dsp:cNvSpPr/>
      </dsp:nvSpPr>
      <dsp:spPr>
        <a:xfrm>
          <a:off x="857835" y="450501"/>
          <a:ext cx="3983381" cy="3983381"/>
        </a:xfrm>
        <a:prstGeom prst="pie">
          <a:avLst>
            <a:gd name="adj1" fmla="val 1800000"/>
            <a:gd name="adj2" fmla="val 90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Reduce Structural Barriers</a:t>
          </a:r>
          <a:endParaRPr lang="en-US" sz="1800" kern="1200" dirty="0"/>
        </a:p>
      </dsp:txBody>
      <dsp:txXfrm>
        <a:off x="1806259" y="3034957"/>
        <a:ext cx="2133954" cy="1043266"/>
      </dsp:txXfrm>
    </dsp:sp>
    <dsp:sp modelId="{83818F14-AFA8-47D2-BADB-2027581F0DB2}">
      <dsp:nvSpPr>
        <dsp:cNvPr id="0" name=""/>
        <dsp:cNvSpPr/>
      </dsp:nvSpPr>
      <dsp:spPr>
        <a:xfrm>
          <a:off x="775796" y="308237"/>
          <a:ext cx="3983381" cy="3983381"/>
        </a:xfrm>
        <a:prstGeom prst="pie">
          <a:avLst>
            <a:gd name="adj1" fmla="val 90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Strengthen Individuals</a:t>
          </a:r>
          <a:endParaRPr lang="en-US" sz="1800" kern="1200" dirty="0"/>
        </a:p>
      </dsp:txBody>
      <dsp:txXfrm>
        <a:off x="1237204" y="1152335"/>
        <a:ext cx="1422636" cy="1185530"/>
      </dsp:txXfrm>
    </dsp:sp>
    <dsp:sp modelId="{34AA3D32-D7FA-48EC-AC19-32F4BEA1BE09}">
      <dsp:nvSpPr>
        <dsp:cNvPr id="0" name=""/>
        <dsp:cNvSpPr/>
      </dsp:nvSpPr>
      <dsp:spPr>
        <a:xfrm>
          <a:off x="693612" y="61647"/>
          <a:ext cx="4476562" cy="4476562"/>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CFACB7-6FBE-473B-AD88-779B1FAC0C24}">
      <dsp:nvSpPr>
        <dsp:cNvPr id="0" name=""/>
        <dsp:cNvSpPr/>
      </dsp:nvSpPr>
      <dsp:spPr>
        <a:xfrm>
          <a:off x="611244" y="203659"/>
          <a:ext cx="4476562" cy="4476562"/>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1A4C022-83EB-4C2D-BBA3-9784AEC32A79}">
      <dsp:nvSpPr>
        <dsp:cNvPr id="0" name=""/>
        <dsp:cNvSpPr/>
      </dsp:nvSpPr>
      <dsp:spPr>
        <a:xfrm>
          <a:off x="528877" y="61647"/>
          <a:ext cx="4476562" cy="4476562"/>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B3234-F93E-43F9-B925-A69C294BA027}">
      <dsp:nvSpPr>
        <dsp:cNvPr id="0" name=""/>
        <dsp:cNvSpPr/>
      </dsp:nvSpPr>
      <dsp:spPr>
        <a:xfrm>
          <a:off x="971897" y="84614"/>
          <a:ext cx="9296793" cy="136953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55880" rIns="83820" bIns="55880" numCol="1" spcCol="1270" anchor="ctr" anchorCtr="0">
          <a:noAutofit/>
        </a:bodyPr>
        <a:lstStyle/>
        <a:p>
          <a:pPr lvl="0" algn="ctr" defTabSz="1955800">
            <a:lnSpc>
              <a:spcPct val="90000"/>
            </a:lnSpc>
            <a:spcBef>
              <a:spcPct val="0"/>
            </a:spcBef>
            <a:spcAft>
              <a:spcPct val="35000"/>
            </a:spcAft>
          </a:pPr>
          <a:r>
            <a:rPr lang="en-US" sz="4400" kern="1200" dirty="0" smtClean="0"/>
            <a:t>The Goals</a:t>
          </a:r>
          <a:endParaRPr lang="en-US" sz="4400" kern="1200" dirty="0"/>
        </a:p>
      </dsp:txBody>
      <dsp:txXfrm>
        <a:off x="1012009" y="124726"/>
        <a:ext cx="9216569" cy="1289311"/>
      </dsp:txXfrm>
    </dsp:sp>
    <dsp:sp modelId="{654E9881-201E-4997-AC47-6F9143C798F2}">
      <dsp:nvSpPr>
        <dsp:cNvPr id="0" name=""/>
        <dsp:cNvSpPr/>
      </dsp:nvSpPr>
      <dsp:spPr>
        <a:xfrm>
          <a:off x="500469" y="1618328"/>
          <a:ext cx="1369535" cy="1369535"/>
        </a:xfrm>
        <a:prstGeom prst="roundRect">
          <a:avLst>
            <a:gd name="adj" fmla="val 16670"/>
          </a:avLst>
        </a:prstGeom>
        <a:no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384AD5-32A7-4F3E-9F13-E52586D24214}">
      <dsp:nvSpPr>
        <dsp:cNvPr id="0" name=""/>
        <dsp:cNvSpPr/>
      </dsp:nvSpPr>
      <dsp:spPr>
        <a:xfrm>
          <a:off x="1952177" y="1618328"/>
          <a:ext cx="8006153" cy="1369535"/>
        </a:xfrm>
        <a:prstGeom prst="roundRect">
          <a:avLst>
            <a:gd name="adj" fmla="val 166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IE" sz="2700" kern="1200" dirty="0" smtClean="0"/>
            <a:t>Increase the proportion of people who are mentally healthy at all life stages.</a:t>
          </a:r>
          <a:endParaRPr lang="en-US" sz="2700" kern="1200" dirty="0"/>
        </a:p>
      </dsp:txBody>
      <dsp:txXfrm>
        <a:off x="2019044" y="1685195"/>
        <a:ext cx="7872419" cy="1235801"/>
      </dsp:txXfrm>
    </dsp:sp>
    <dsp:sp modelId="{47662664-F0A3-41BF-84D9-F6ECBA446552}">
      <dsp:nvSpPr>
        <dsp:cNvPr id="0" name=""/>
        <dsp:cNvSpPr/>
      </dsp:nvSpPr>
      <dsp:spPr>
        <a:xfrm>
          <a:off x="500469" y="3152208"/>
          <a:ext cx="1369535" cy="1369535"/>
        </a:xfrm>
        <a:prstGeom prst="roundRect">
          <a:avLst>
            <a:gd name="adj" fmla="val 16670"/>
          </a:avLst>
        </a:prstGeom>
        <a:solidFill>
          <a:schemeClr val="bg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61B199-DD9D-4F63-A37F-305735369139}">
      <dsp:nvSpPr>
        <dsp:cNvPr id="0" name=""/>
        <dsp:cNvSpPr/>
      </dsp:nvSpPr>
      <dsp:spPr>
        <a:xfrm>
          <a:off x="1952016" y="3138759"/>
          <a:ext cx="8006153" cy="1369535"/>
        </a:xfrm>
        <a:prstGeom prst="roundRect">
          <a:avLst>
            <a:gd name="adj" fmla="val 166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IE" sz="2700" kern="1200" dirty="0" smtClean="0"/>
            <a:t>Reduce inequities in mental health and wellbeing.</a:t>
          </a:r>
          <a:endParaRPr lang="en-US" sz="2700" kern="1200" dirty="0"/>
        </a:p>
      </dsp:txBody>
      <dsp:txXfrm>
        <a:off x="2018883" y="3205626"/>
        <a:ext cx="7872419" cy="1235801"/>
      </dsp:txXfrm>
    </dsp:sp>
    <dsp:sp modelId="{09E6E85B-DA61-430B-9DF6-234768FEF50C}">
      <dsp:nvSpPr>
        <dsp:cNvPr id="0" name=""/>
        <dsp:cNvSpPr/>
      </dsp:nvSpPr>
      <dsp:spPr>
        <a:xfrm>
          <a:off x="500469" y="4686087"/>
          <a:ext cx="1369535" cy="1369535"/>
        </a:xfrm>
        <a:prstGeom prst="roundRect">
          <a:avLst>
            <a:gd name="adj" fmla="val 16670"/>
          </a:avLst>
        </a:prstGeom>
        <a:no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9BA45C-0274-4175-800E-1EEF0D147915}">
      <dsp:nvSpPr>
        <dsp:cNvPr id="0" name=""/>
        <dsp:cNvSpPr/>
      </dsp:nvSpPr>
      <dsp:spPr>
        <a:xfrm>
          <a:off x="1952177" y="4686087"/>
          <a:ext cx="8006153" cy="1369535"/>
        </a:xfrm>
        <a:prstGeom prst="roundRect">
          <a:avLst>
            <a:gd name="adj" fmla="val 166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IE" sz="2700" kern="1200" dirty="0" smtClean="0"/>
            <a:t>Mainstream the promotion of mental health and wellbeing within the HSE and funded agencies.</a:t>
          </a:r>
          <a:endParaRPr lang="en-US" sz="2700" kern="1200" dirty="0"/>
        </a:p>
      </dsp:txBody>
      <dsp:txXfrm>
        <a:off x="2019044" y="4752954"/>
        <a:ext cx="7872419" cy="1235801"/>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3EC899-656C-451E-AFE8-C0DE9F0DF6F9}" type="datetimeFigureOut">
              <a:rPr lang="en-IE" smtClean="0"/>
              <a:t>09/10/2020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F25381-7BAD-4F61-8E85-C502E0AA9067}" type="slidenum">
              <a:rPr lang="en-IE" smtClean="0"/>
              <a:t>‹#›</a:t>
            </a:fld>
            <a:endParaRPr lang="en-IE"/>
          </a:p>
        </p:txBody>
      </p:sp>
    </p:spTree>
    <p:extLst>
      <p:ext uri="{BB962C8B-B14F-4D97-AF65-F5344CB8AC3E}">
        <p14:creationId xmlns:p14="http://schemas.microsoft.com/office/powerpoint/2010/main" val="2708677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1CF25381-7BAD-4F61-8E85-C502E0AA9067}" type="slidenum">
              <a:rPr lang="en-IE" smtClean="0"/>
              <a:t>3</a:t>
            </a:fld>
            <a:endParaRPr lang="en-IE"/>
          </a:p>
        </p:txBody>
      </p:sp>
    </p:spTree>
    <p:extLst>
      <p:ext uri="{BB962C8B-B14F-4D97-AF65-F5344CB8AC3E}">
        <p14:creationId xmlns:p14="http://schemas.microsoft.com/office/powerpoint/2010/main" val="3137655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1CF25381-7BAD-4F61-8E85-C502E0AA9067}" type="slidenum">
              <a:rPr lang="en-IE" smtClean="0"/>
              <a:t>12</a:t>
            </a:fld>
            <a:endParaRPr lang="en-IE"/>
          </a:p>
        </p:txBody>
      </p:sp>
    </p:spTree>
    <p:extLst>
      <p:ext uri="{BB962C8B-B14F-4D97-AF65-F5344CB8AC3E}">
        <p14:creationId xmlns:p14="http://schemas.microsoft.com/office/powerpoint/2010/main" val="297351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1CF25381-7BAD-4F61-8E85-C502E0AA9067}" type="slidenum">
              <a:rPr lang="en-IE" smtClean="0"/>
              <a:t>13</a:t>
            </a:fld>
            <a:endParaRPr lang="en-IE"/>
          </a:p>
        </p:txBody>
      </p:sp>
    </p:spTree>
    <p:extLst>
      <p:ext uri="{BB962C8B-B14F-4D97-AF65-F5344CB8AC3E}">
        <p14:creationId xmlns:p14="http://schemas.microsoft.com/office/powerpoint/2010/main" val="3447965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402650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91187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0C6404-AD6E-4860-8E75-697CA40B95DA}"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818561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651377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10/9/2020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02827545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10/9/2020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608585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10/9/2020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86454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076582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42B0DB6-F5C7-45FB-8CF3-31B45F9C2DAC}"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97588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0516224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1581475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74664271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894736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7734439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416646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304353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160EA64-D806-43AC-9DF2-F8C432F32B4C}" type="datetimeFigureOut">
              <a:rPr lang="en-US" smtClean="0"/>
              <a:t>10/9/2020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83141383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176252"/>
            <a:ext cx="8991600" cy="1645920"/>
          </a:xfrm>
        </p:spPr>
        <p:txBody>
          <a:bodyPr>
            <a:normAutofit/>
          </a:bodyPr>
          <a:lstStyle/>
          <a:p>
            <a:pPr algn="ctr"/>
            <a:r>
              <a:rPr lang="en-GB" sz="4400" b="1" dirty="0">
                <a:solidFill>
                  <a:schemeClr val="tx1"/>
                </a:solidFill>
              </a:rPr>
              <a:t>Mental Health Promotion </a:t>
            </a:r>
            <a:br>
              <a:rPr lang="en-GB" sz="4400" b="1" dirty="0">
                <a:solidFill>
                  <a:schemeClr val="tx1"/>
                </a:solidFill>
              </a:rPr>
            </a:br>
            <a:r>
              <a:rPr lang="en-GB" sz="4400" b="1" dirty="0">
                <a:solidFill>
                  <a:schemeClr val="tx1"/>
                </a:solidFill>
              </a:rPr>
              <a:t>Exploring its Vision</a:t>
            </a:r>
            <a:endParaRPr lang="en-IE" sz="7200" b="1" dirty="0">
              <a:solidFill>
                <a:schemeClr val="tx1"/>
              </a:solidFill>
            </a:endParaRPr>
          </a:p>
        </p:txBody>
      </p:sp>
      <p:sp>
        <p:nvSpPr>
          <p:cNvPr id="3" name="Subtitle 2"/>
          <p:cNvSpPr>
            <a:spLocks noGrp="1"/>
          </p:cNvSpPr>
          <p:nvPr>
            <p:ph type="subTitle" idx="1"/>
          </p:nvPr>
        </p:nvSpPr>
        <p:spPr>
          <a:xfrm>
            <a:off x="1600200" y="3535680"/>
            <a:ext cx="8991600" cy="2943496"/>
          </a:xfrm>
        </p:spPr>
        <p:txBody>
          <a:bodyPr>
            <a:noAutofit/>
          </a:bodyPr>
          <a:lstStyle/>
          <a:p>
            <a:pPr algn="ctr"/>
            <a:r>
              <a:rPr lang="en-IE" sz="2400" b="1" dirty="0" smtClean="0">
                <a:solidFill>
                  <a:schemeClr val="tx1">
                    <a:lumMod val="75000"/>
                    <a:lumOff val="25000"/>
                  </a:schemeClr>
                </a:solidFill>
              </a:rPr>
              <a:t>Anne Sheridan </a:t>
            </a:r>
          </a:p>
          <a:p>
            <a:pPr algn="ctr"/>
            <a:r>
              <a:rPr lang="en-GB" sz="2400" dirty="0" smtClean="0">
                <a:solidFill>
                  <a:schemeClr val="tx1">
                    <a:lumMod val="75000"/>
                    <a:lumOff val="25000"/>
                  </a:schemeClr>
                </a:solidFill>
              </a:rPr>
              <a:t>Programme </a:t>
            </a:r>
            <a:r>
              <a:rPr lang="en-GB" sz="2400" dirty="0">
                <a:solidFill>
                  <a:schemeClr val="tx1">
                    <a:lumMod val="75000"/>
                    <a:lumOff val="25000"/>
                  </a:schemeClr>
                </a:solidFill>
              </a:rPr>
              <a:t>Manager Mental Health and </a:t>
            </a:r>
            <a:r>
              <a:rPr lang="en-GB" sz="2400" dirty="0" smtClean="0">
                <a:solidFill>
                  <a:schemeClr val="tx1">
                    <a:lumMod val="75000"/>
                    <a:lumOff val="25000"/>
                  </a:schemeClr>
                </a:solidFill>
              </a:rPr>
              <a:t>Wellbeing </a:t>
            </a:r>
          </a:p>
          <a:p>
            <a:pPr algn="ctr"/>
            <a:r>
              <a:rPr lang="en-GB" sz="2400" dirty="0" smtClean="0">
                <a:solidFill>
                  <a:schemeClr val="tx1">
                    <a:lumMod val="75000"/>
                    <a:lumOff val="25000"/>
                  </a:schemeClr>
                </a:solidFill>
              </a:rPr>
              <a:t>HSE</a:t>
            </a:r>
          </a:p>
          <a:p>
            <a:pPr algn="ctr"/>
            <a:r>
              <a:rPr lang="en-GB" sz="2400" b="1" dirty="0" smtClean="0">
                <a:solidFill>
                  <a:schemeClr val="tx1">
                    <a:lumMod val="75000"/>
                    <a:lumOff val="25000"/>
                  </a:schemeClr>
                </a:solidFill>
              </a:rPr>
              <a:t>Aisling Doherty </a:t>
            </a:r>
          </a:p>
          <a:p>
            <a:pPr algn="ctr"/>
            <a:r>
              <a:rPr lang="en-GB" sz="2400" dirty="0" smtClean="0">
                <a:solidFill>
                  <a:schemeClr val="tx1">
                    <a:lumMod val="75000"/>
                    <a:lumOff val="25000"/>
                  </a:schemeClr>
                </a:solidFill>
              </a:rPr>
              <a:t>Mental Health Promotion Manager </a:t>
            </a:r>
          </a:p>
          <a:p>
            <a:pPr algn="ctr"/>
            <a:r>
              <a:rPr lang="en-GB" sz="2400" dirty="0" smtClean="0">
                <a:solidFill>
                  <a:schemeClr val="tx1">
                    <a:lumMod val="75000"/>
                    <a:lumOff val="25000"/>
                  </a:schemeClr>
                </a:solidFill>
              </a:rPr>
              <a:t>Mental Health Ireland </a:t>
            </a:r>
            <a:r>
              <a:rPr lang="en-IE" sz="2400" dirty="0" smtClean="0">
                <a:solidFill>
                  <a:schemeClr val="tx1">
                    <a:lumMod val="75000"/>
                    <a:lumOff val="25000"/>
                  </a:schemeClr>
                </a:solidFill>
              </a:rPr>
              <a:t> </a:t>
            </a:r>
            <a:endParaRPr lang="en-IE" sz="2400" dirty="0">
              <a:solidFill>
                <a:schemeClr val="tx1">
                  <a:lumMod val="75000"/>
                  <a:lumOff val="25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5415" y="4921934"/>
            <a:ext cx="3560701" cy="1557242"/>
          </a:xfrm>
          <a:prstGeom prst="rect">
            <a:avLst/>
          </a:prstGeom>
        </p:spPr>
      </p:pic>
      <p:pic>
        <p:nvPicPr>
          <p:cNvPr id="1026" name="Picture 2" descr="Ireland's Health Services - HSE.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894" y="4686517"/>
            <a:ext cx="2955851" cy="202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151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Overview</a:t>
            </a:r>
            <a:endParaRPr lang="en-IE" dirty="0"/>
          </a:p>
        </p:txBody>
      </p:sp>
      <p:sp>
        <p:nvSpPr>
          <p:cNvPr id="3" name="Content Placeholder 2"/>
          <p:cNvSpPr>
            <a:spLocks noGrp="1"/>
          </p:cNvSpPr>
          <p:nvPr>
            <p:ph idx="1"/>
          </p:nvPr>
        </p:nvSpPr>
        <p:spPr>
          <a:xfrm>
            <a:off x="677334" y="1799082"/>
            <a:ext cx="8596668" cy="4544568"/>
          </a:xfrm>
        </p:spPr>
        <p:txBody>
          <a:bodyPr>
            <a:normAutofit/>
          </a:bodyPr>
          <a:lstStyle/>
          <a:p>
            <a:pPr marL="0" indent="0">
              <a:buNone/>
            </a:pPr>
            <a:endParaRPr lang="en-IE" sz="2800" dirty="0"/>
          </a:p>
          <a:p>
            <a:r>
              <a:rPr lang="en-IE" sz="2800" dirty="0"/>
              <a:t>Sharing </a:t>
            </a:r>
            <a:r>
              <a:rPr lang="en-IE" sz="2800" dirty="0" smtClean="0"/>
              <a:t>The </a:t>
            </a:r>
            <a:r>
              <a:rPr lang="en-IE" sz="2800" dirty="0"/>
              <a:t>Vision - Promotion, Prevention &amp; Early Intervention Domain</a:t>
            </a:r>
          </a:p>
          <a:p>
            <a:pPr lvl="1">
              <a:buFont typeface="Wingdings" panose="05000000000000000000" pitchFamily="2" charset="2"/>
              <a:buChar char="§"/>
            </a:pPr>
            <a:r>
              <a:rPr lang="en-IE" sz="2600" dirty="0"/>
              <a:t>	National Mental Health Promotion Plan</a:t>
            </a:r>
          </a:p>
          <a:p>
            <a:endParaRPr lang="en-IE" sz="2800" dirty="0" smtClean="0"/>
          </a:p>
          <a:p>
            <a:endParaRPr lang="en-IE" sz="2800" dirty="0"/>
          </a:p>
          <a:p>
            <a:r>
              <a:rPr lang="en-IE" sz="2800" dirty="0" smtClean="0"/>
              <a:t>HSE </a:t>
            </a:r>
            <a:r>
              <a:rPr lang="en-IE" sz="2800" dirty="0"/>
              <a:t>Mental Health Promotion Plan</a:t>
            </a:r>
          </a:p>
          <a:p>
            <a:pPr marL="0" indent="0">
              <a:buNone/>
            </a:pPr>
            <a:r>
              <a:rPr lang="en-IE" sz="2800" dirty="0"/>
              <a:t>		</a:t>
            </a:r>
            <a:endParaRPr lang="en-IE" dirty="0"/>
          </a:p>
        </p:txBody>
      </p:sp>
    </p:spTree>
    <p:extLst>
      <p:ext uri="{BB962C8B-B14F-4D97-AF65-F5344CB8AC3E}">
        <p14:creationId xmlns:p14="http://schemas.microsoft.com/office/powerpoint/2010/main" val="78466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824" y="275765"/>
            <a:ext cx="11002926" cy="1325563"/>
          </a:xfrm>
        </p:spPr>
        <p:txBody>
          <a:bodyPr/>
          <a:lstStyle/>
          <a:p>
            <a:pPr algn="ctr"/>
            <a:r>
              <a:rPr lang="en-IE" dirty="0" smtClean="0"/>
              <a:t>Mental Health Promotion</a:t>
            </a:r>
            <a:endParaRPr lang="en-IE" dirty="0"/>
          </a:p>
        </p:txBody>
      </p:sp>
      <p:graphicFrame>
        <p:nvGraphicFramePr>
          <p:cNvPr id="4" name="Content Placeholder 3"/>
          <p:cNvGraphicFramePr>
            <a:graphicFrameLocks noGrp="1"/>
          </p:cNvGraphicFramePr>
          <p:nvPr>
            <p:ph sz="half" idx="1"/>
            <p:extLst/>
          </p:nvPr>
        </p:nvGraphicFramePr>
        <p:xfrm>
          <a:off x="0" y="1805280"/>
          <a:ext cx="5699052" cy="4742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sz="half" idx="2"/>
          </p:nvPr>
        </p:nvSpPr>
        <p:spPr>
          <a:xfrm>
            <a:off x="5507664" y="1669312"/>
            <a:ext cx="4540103" cy="5369442"/>
          </a:xfrm>
        </p:spPr>
        <p:txBody>
          <a:bodyPr>
            <a:normAutofit/>
          </a:bodyPr>
          <a:lstStyle/>
          <a:p>
            <a:pPr marL="0" indent="0">
              <a:buNone/>
            </a:pPr>
            <a:endParaRPr lang="en-GB" altLang="en-US" sz="3000" dirty="0" smtClean="0">
              <a:ea typeface="ＭＳ Ｐゴシック" charset="-128"/>
            </a:endParaRPr>
          </a:p>
          <a:p>
            <a:pPr marL="0" indent="0">
              <a:buNone/>
            </a:pPr>
            <a:r>
              <a:rPr lang="en-GB" altLang="en-US" sz="3000" dirty="0" smtClean="0">
                <a:ea typeface="ＭＳ Ｐゴシック" charset="-128"/>
              </a:rPr>
              <a:t>Compelling </a:t>
            </a:r>
            <a:r>
              <a:rPr lang="en-GB" altLang="en-US" sz="3000" dirty="0">
                <a:ea typeface="ＭＳ Ｐゴシック" charset="-128"/>
              </a:rPr>
              <a:t>evidence that the promotion of mental health leads to lasting benefits for the improved health and wellbeing of </a:t>
            </a:r>
            <a:r>
              <a:rPr lang="gd-GB" altLang="en-US" sz="3000" dirty="0">
                <a:ea typeface="ＭＳ Ｐゴシック" charset="-128"/>
              </a:rPr>
              <a:t>individuals</a:t>
            </a:r>
            <a:r>
              <a:rPr lang="en-GB" altLang="en-US" sz="3000" dirty="0">
                <a:ea typeface="ＭＳ Ｐゴシック" charset="-128"/>
              </a:rPr>
              <a:t>, their families and society </a:t>
            </a:r>
            <a:r>
              <a:rPr lang="en-GB" altLang="en-US" dirty="0">
                <a:ea typeface="ＭＳ Ｐゴシック" charset="-128"/>
              </a:rPr>
              <a:t>(WHO, 2013).</a:t>
            </a:r>
          </a:p>
          <a:p>
            <a:endParaRPr lang="en-IE" dirty="0"/>
          </a:p>
        </p:txBody>
      </p:sp>
      <p:sp>
        <p:nvSpPr>
          <p:cNvPr id="9" name="TextBox 8"/>
          <p:cNvSpPr txBox="1"/>
          <p:nvPr/>
        </p:nvSpPr>
        <p:spPr>
          <a:xfrm>
            <a:off x="861237" y="1158949"/>
            <a:ext cx="3785190" cy="646331"/>
          </a:xfrm>
          <a:prstGeom prst="rect">
            <a:avLst/>
          </a:prstGeom>
          <a:noFill/>
        </p:spPr>
        <p:txBody>
          <a:bodyPr wrap="square" rtlCol="0">
            <a:spAutoFit/>
          </a:bodyPr>
          <a:lstStyle/>
          <a:p>
            <a:pPr algn="ctr"/>
            <a:r>
              <a:rPr lang="en-IE" sz="3600" dirty="0" smtClean="0"/>
              <a:t>Levels</a:t>
            </a:r>
            <a:endParaRPr lang="en-IE" sz="3600" dirty="0"/>
          </a:p>
        </p:txBody>
      </p:sp>
    </p:spTree>
    <p:extLst>
      <p:ext uri="{BB962C8B-B14F-4D97-AF65-F5344CB8AC3E}">
        <p14:creationId xmlns:p14="http://schemas.microsoft.com/office/powerpoint/2010/main" val="80321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38103"/>
          </a:xfrm>
        </p:spPr>
        <p:txBody>
          <a:bodyPr>
            <a:normAutofit/>
          </a:bodyPr>
          <a:lstStyle/>
          <a:p>
            <a:r>
              <a:rPr lang="en-IE" dirty="0" smtClean="0"/>
              <a:t>Sharing A Vision - Promotion, Prevention &amp; Early Intervention Domain</a:t>
            </a:r>
            <a:endParaRPr lang="en-IE" dirty="0"/>
          </a:p>
        </p:txBody>
      </p:sp>
      <p:sp>
        <p:nvSpPr>
          <p:cNvPr id="3" name="Content Placeholder 2"/>
          <p:cNvSpPr>
            <a:spLocks noGrp="1"/>
          </p:cNvSpPr>
          <p:nvPr>
            <p:ph idx="1"/>
          </p:nvPr>
        </p:nvSpPr>
        <p:spPr>
          <a:xfrm>
            <a:off x="645435" y="1584251"/>
            <a:ext cx="9285373" cy="4765455"/>
          </a:xfrm>
        </p:spPr>
        <p:txBody>
          <a:bodyPr>
            <a:normAutofit lnSpcReduction="10000"/>
          </a:bodyPr>
          <a:lstStyle/>
          <a:p>
            <a:pPr marL="0" indent="0">
              <a:buNone/>
            </a:pPr>
            <a:r>
              <a:rPr lang="en-GB" altLang="en-US" sz="2400" u="sng" dirty="0" smtClean="0">
                <a:ea typeface="ＭＳ Ｐゴシック" charset="-128"/>
              </a:rPr>
              <a:t>Lifecycle Approach – Key Actions</a:t>
            </a:r>
            <a:r>
              <a:rPr lang="en-GB" altLang="en-US" sz="2400" dirty="0" smtClean="0">
                <a:ea typeface="ＭＳ Ｐゴシック" charset="-128"/>
              </a:rPr>
              <a:t>:</a:t>
            </a:r>
          </a:p>
          <a:p>
            <a:pPr lvl="1"/>
            <a:r>
              <a:rPr lang="en-GB" altLang="en-US" sz="2400" dirty="0" smtClean="0">
                <a:ea typeface="ＭＳ Ｐゴシック" charset="-128"/>
              </a:rPr>
              <a:t>First 5; A Whole of Government Strategy</a:t>
            </a:r>
          </a:p>
          <a:p>
            <a:pPr lvl="1"/>
            <a:r>
              <a:rPr lang="en-GB" altLang="en-US" sz="2400" dirty="0" smtClean="0">
                <a:ea typeface="ＭＳ Ｐゴシック" charset="-128"/>
              </a:rPr>
              <a:t>Schools: Wellbeing Framework (2018-2023) – Whole School approach</a:t>
            </a:r>
          </a:p>
          <a:p>
            <a:pPr lvl="1"/>
            <a:r>
              <a:rPr lang="en-GB" altLang="en-US" sz="2400" dirty="0" smtClean="0">
                <a:ea typeface="ＭＳ Ｐゴシック" charset="-128"/>
              </a:rPr>
              <a:t>National Youth Mental Health Task Force </a:t>
            </a:r>
          </a:p>
          <a:p>
            <a:pPr lvl="1"/>
            <a:r>
              <a:rPr lang="en-GB" altLang="en-US" sz="2400" dirty="0" smtClean="0">
                <a:ea typeface="ＭＳ Ｐゴシック" charset="-128"/>
              </a:rPr>
              <a:t>Healthy Ireland Workplace Framework</a:t>
            </a:r>
          </a:p>
          <a:p>
            <a:pPr lvl="1"/>
            <a:r>
              <a:rPr lang="en-GB" altLang="en-US" sz="2400" dirty="0" smtClean="0">
                <a:ea typeface="ＭＳ Ｐゴシック" charset="-128"/>
              </a:rPr>
              <a:t>Stigma Reduction campaigns &amp; Priority Groups</a:t>
            </a:r>
          </a:p>
          <a:p>
            <a:pPr lvl="1"/>
            <a:r>
              <a:rPr lang="en-GB" altLang="en-US" sz="2400" dirty="0" smtClean="0">
                <a:ea typeface="ＭＳ Ｐゴシック" charset="-128"/>
              </a:rPr>
              <a:t>National Mental Health Promotion Plan</a:t>
            </a:r>
          </a:p>
          <a:p>
            <a:pPr lvl="2"/>
            <a:r>
              <a:rPr lang="en-GB" sz="2000" i="1" dirty="0"/>
              <a:t>“framework of reference and the overarching context for all mental health promotion and campaign activity in Ireland” (Sharing the Vision, 2020)</a:t>
            </a:r>
          </a:p>
          <a:p>
            <a:pPr lvl="1"/>
            <a:endParaRPr lang="en-GB" altLang="en-US" sz="2000" dirty="0" smtClean="0">
              <a:ea typeface="ＭＳ Ｐゴシック" charset="-128"/>
            </a:endParaRPr>
          </a:p>
          <a:p>
            <a:pPr lvl="1"/>
            <a:endParaRPr lang="en-GB" altLang="en-US" dirty="0">
              <a:ea typeface="ＭＳ Ｐゴシック" charset="-128"/>
            </a:endParaRPr>
          </a:p>
          <a:p>
            <a:endParaRPr lang="en-GB" altLang="en-US" dirty="0" smtClean="0">
              <a:ea typeface="ＭＳ Ｐゴシック" charset="-128"/>
            </a:endParaRPr>
          </a:p>
          <a:p>
            <a:endParaRPr lang="en-GB" altLang="en-US" dirty="0" smtClean="0">
              <a:ea typeface="ＭＳ Ｐゴシック" charset="-128"/>
            </a:endParaRPr>
          </a:p>
          <a:p>
            <a:pPr marL="0" indent="0">
              <a:buNone/>
            </a:pPr>
            <a:endParaRPr lang="en-GB" altLang="en-US" dirty="0">
              <a:ea typeface="ＭＳ Ｐゴシック" charset="-128"/>
            </a:endParaRPr>
          </a:p>
          <a:p>
            <a:pPr marL="0" indent="0">
              <a:buNone/>
            </a:pPr>
            <a:endParaRPr lang="en-GB" altLang="en-US" dirty="0">
              <a:ea typeface="ＭＳ Ｐゴシック" charset="-128"/>
            </a:endParaRPr>
          </a:p>
          <a:p>
            <a:pPr marL="0" indent="0">
              <a:buNone/>
            </a:pPr>
            <a:endParaRPr lang="en-IE" dirty="0"/>
          </a:p>
        </p:txBody>
      </p:sp>
    </p:spTree>
    <p:extLst>
      <p:ext uri="{BB962C8B-B14F-4D97-AF65-F5344CB8AC3E}">
        <p14:creationId xmlns:p14="http://schemas.microsoft.com/office/powerpoint/2010/main" val="342201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441" y="244549"/>
            <a:ext cx="10515600" cy="1325563"/>
          </a:xfrm>
        </p:spPr>
        <p:txBody>
          <a:bodyPr/>
          <a:lstStyle/>
          <a:p>
            <a:r>
              <a:rPr lang="en-IE" dirty="0" smtClean="0"/>
              <a:t>National Mental Health Promotion Plan</a:t>
            </a:r>
            <a:endParaRPr lang="en-IE" dirty="0"/>
          </a:p>
        </p:txBody>
      </p:sp>
      <p:sp>
        <p:nvSpPr>
          <p:cNvPr id="3" name="Content Placeholder 2"/>
          <p:cNvSpPr>
            <a:spLocks noGrp="1"/>
          </p:cNvSpPr>
          <p:nvPr>
            <p:ph idx="1"/>
          </p:nvPr>
        </p:nvSpPr>
        <p:spPr>
          <a:xfrm>
            <a:off x="398720" y="1052624"/>
            <a:ext cx="11313042" cy="5805376"/>
          </a:xfrm>
        </p:spPr>
        <p:txBody>
          <a:bodyPr>
            <a:normAutofit/>
          </a:bodyPr>
          <a:lstStyle/>
          <a:p>
            <a:pPr marL="0" indent="0">
              <a:buNone/>
            </a:pPr>
            <a:r>
              <a:rPr lang="en-GB" sz="2200" i="1" dirty="0" smtClean="0"/>
              <a:t>Youth:</a:t>
            </a:r>
          </a:p>
          <a:p>
            <a:r>
              <a:rPr lang="en-GB" sz="2200" dirty="0" smtClean="0"/>
              <a:t>Preschool Education &amp; Universal Parenting Programme</a:t>
            </a:r>
            <a:endParaRPr lang="en-GB" sz="2200" dirty="0"/>
          </a:p>
          <a:p>
            <a:r>
              <a:rPr lang="en-GB" sz="2200" dirty="0" smtClean="0"/>
              <a:t>Social and Emotional Learning (SEL) Programmes </a:t>
            </a:r>
          </a:p>
          <a:p>
            <a:endParaRPr lang="en-GB" sz="2200" dirty="0" smtClean="0"/>
          </a:p>
          <a:p>
            <a:pPr marL="0" indent="0">
              <a:buNone/>
            </a:pPr>
            <a:r>
              <a:rPr lang="en-GB" sz="2200" i="1" dirty="0" smtClean="0"/>
              <a:t>Working Aged:</a:t>
            </a:r>
          </a:p>
          <a:p>
            <a:r>
              <a:rPr lang="en-GB" sz="2200" dirty="0" smtClean="0"/>
              <a:t>Stress Management Programmes &amp; Workplace Mental Health Policies</a:t>
            </a:r>
          </a:p>
          <a:p>
            <a:pPr marL="0" indent="0">
              <a:buNone/>
            </a:pPr>
            <a:endParaRPr lang="en-IE" sz="2200" i="1" dirty="0" smtClean="0"/>
          </a:p>
          <a:p>
            <a:pPr marL="0" indent="0">
              <a:buNone/>
            </a:pPr>
            <a:r>
              <a:rPr lang="en-IE" sz="2200" i="1" dirty="0" smtClean="0"/>
              <a:t>Older Adults &amp; Priority Groups</a:t>
            </a:r>
          </a:p>
          <a:p>
            <a:r>
              <a:rPr lang="en-IE" sz="2200" dirty="0" smtClean="0"/>
              <a:t>Community participation programmes </a:t>
            </a:r>
          </a:p>
          <a:p>
            <a:r>
              <a:rPr lang="en-IE" sz="2200" dirty="0" smtClean="0"/>
              <a:t>Social Prescribing</a:t>
            </a:r>
          </a:p>
          <a:p>
            <a:r>
              <a:rPr lang="en-IE" sz="2200" dirty="0" smtClean="0"/>
              <a:t>Virtual communities</a:t>
            </a:r>
            <a:endParaRPr lang="en-IE" sz="2200" dirty="0"/>
          </a:p>
          <a:p>
            <a:endParaRPr lang="en-IE" dirty="0"/>
          </a:p>
          <a:p>
            <a:pPr marL="0" indent="0">
              <a:buNone/>
            </a:pPr>
            <a:endParaRPr lang="en-GB" dirty="0" smtClean="0"/>
          </a:p>
        </p:txBody>
      </p:sp>
    </p:spTree>
    <p:extLst>
      <p:ext uri="{BB962C8B-B14F-4D97-AF65-F5344CB8AC3E}">
        <p14:creationId xmlns:p14="http://schemas.microsoft.com/office/powerpoint/2010/main" val="28017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sp>
        <p:nvSpPr>
          <p:cNvPr id="3" name="Content Placeholder 2"/>
          <p:cNvSpPr>
            <a:spLocks noGrp="1"/>
          </p:cNvSpPr>
          <p:nvPr>
            <p:ph idx="1"/>
          </p:nvPr>
        </p:nvSpPr>
        <p:spPr>
          <a:xfrm>
            <a:off x="677334" y="318977"/>
            <a:ext cx="10515600" cy="6385367"/>
          </a:xfrm>
        </p:spPr>
        <p:txBody>
          <a:bodyPr>
            <a:normAutofit/>
          </a:bodyPr>
          <a:lstStyle/>
          <a:p>
            <a:endParaRPr lang="en-IE" sz="2800" dirty="0" smtClean="0"/>
          </a:p>
          <a:p>
            <a:pPr marL="0" indent="0">
              <a:buNone/>
            </a:pPr>
            <a:r>
              <a:rPr lang="en-IE" sz="2800" i="1" dirty="0" smtClean="0"/>
              <a:t>	Mental Health Promotion in our Health Services</a:t>
            </a:r>
          </a:p>
          <a:p>
            <a:pPr lvl="1"/>
            <a:r>
              <a:rPr lang="en-IE" sz="2600" dirty="0" smtClean="0"/>
              <a:t>Promote Recovery Initiatives</a:t>
            </a:r>
          </a:p>
          <a:p>
            <a:pPr lvl="1"/>
            <a:r>
              <a:rPr lang="en-IE" sz="2600" dirty="0" smtClean="0"/>
              <a:t>Mental health promotion training for healthcare workers</a:t>
            </a:r>
          </a:p>
          <a:p>
            <a:pPr marL="457200" lvl="1" indent="0">
              <a:buNone/>
            </a:pPr>
            <a:endParaRPr lang="en-IE" sz="2800" dirty="0"/>
          </a:p>
          <a:p>
            <a:pPr marL="457200" lvl="1" indent="0">
              <a:buNone/>
            </a:pPr>
            <a:r>
              <a:rPr lang="en-IE" sz="2800" i="1" dirty="0" smtClean="0"/>
              <a:t>Healthy </a:t>
            </a:r>
            <a:r>
              <a:rPr lang="en-IE" sz="2800" i="1" dirty="0"/>
              <a:t>Cities/Communities </a:t>
            </a:r>
            <a:r>
              <a:rPr lang="en-IE" sz="2800" i="1" dirty="0" smtClean="0"/>
              <a:t>Initiatives</a:t>
            </a:r>
            <a:endParaRPr lang="en-IE" sz="2800" i="1" dirty="0"/>
          </a:p>
          <a:p>
            <a:pPr lvl="1"/>
            <a:r>
              <a:rPr lang="en-IE" sz="2800" dirty="0" err="1"/>
              <a:t>ThriveLDN</a:t>
            </a:r>
            <a:r>
              <a:rPr lang="en-IE" sz="2800" dirty="0"/>
              <a:t>/</a:t>
            </a:r>
            <a:r>
              <a:rPr lang="en-IE" sz="2800" dirty="0" err="1"/>
              <a:t>ThriveNYC</a:t>
            </a:r>
            <a:endParaRPr lang="en-IE" sz="2800" dirty="0"/>
          </a:p>
          <a:p>
            <a:pPr marL="0" indent="0">
              <a:buNone/>
            </a:pPr>
            <a:endParaRPr lang="en-IE" sz="2800" dirty="0" smtClean="0"/>
          </a:p>
          <a:p>
            <a:pPr marL="0" indent="0">
              <a:buNone/>
            </a:pPr>
            <a:r>
              <a:rPr lang="en-IE" sz="2800" i="1" dirty="0" smtClean="0"/>
              <a:t>	Mental </a:t>
            </a:r>
            <a:r>
              <a:rPr lang="en-IE" sz="2800" i="1" dirty="0"/>
              <a:t>Health Proofing our Policies</a:t>
            </a:r>
          </a:p>
          <a:p>
            <a:pPr lvl="1"/>
            <a:r>
              <a:rPr lang="en-IE" sz="2800" dirty="0" smtClean="0"/>
              <a:t> </a:t>
            </a:r>
            <a:r>
              <a:rPr lang="en-IE" sz="2800" dirty="0"/>
              <a:t>Opportunity with this </a:t>
            </a:r>
            <a:r>
              <a:rPr lang="en-IE" sz="2800" dirty="0" smtClean="0"/>
              <a:t>plan</a:t>
            </a:r>
          </a:p>
          <a:p>
            <a:pPr lvl="1"/>
            <a:endParaRPr lang="en-IE" sz="2800" i="1" dirty="0"/>
          </a:p>
          <a:p>
            <a:pPr marL="457200" lvl="1" indent="0">
              <a:buNone/>
            </a:pPr>
            <a:endParaRPr lang="en-IE" sz="2800" dirty="0"/>
          </a:p>
          <a:p>
            <a:pPr marL="0" indent="0">
              <a:buNone/>
            </a:pPr>
            <a:endParaRPr lang="en-IE" dirty="0" smtClean="0"/>
          </a:p>
        </p:txBody>
      </p:sp>
    </p:spTree>
    <p:extLst>
      <p:ext uri="{BB962C8B-B14F-4D97-AF65-F5344CB8AC3E}">
        <p14:creationId xmlns:p14="http://schemas.microsoft.com/office/powerpoint/2010/main" val="72407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 calcmode="lin" valueType="num">
                                      <p:cBhvr additive="base">
                                        <p:cTn id="2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61962"/>
            <a:ext cx="9401175" cy="1320800"/>
          </a:xfrm>
        </p:spPr>
        <p:txBody>
          <a:bodyPr/>
          <a:lstStyle/>
          <a:p>
            <a:r>
              <a:rPr lang="en-IE" dirty="0" smtClean="0"/>
              <a:t>National Mental Health and Wellbeing Indicators </a:t>
            </a:r>
            <a:endParaRPr lang="en-IE" dirty="0"/>
          </a:p>
        </p:txBody>
      </p:sp>
      <p:sp>
        <p:nvSpPr>
          <p:cNvPr id="3" name="Content Placeholder 2"/>
          <p:cNvSpPr>
            <a:spLocks noGrp="1"/>
          </p:cNvSpPr>
          <p:nvPr>
            <p:ph idx="1"/>
          </p:nvPr>
        </p:nvSpPr>
        <p:spPr/>
        <p:txBody>
          <a:bodyPr>
            <a:normAutofit/>
          </a:bodyPr>
          <a:lstStyle/>
          <a:p>
            <a:pPr marL="457200" lvl="1" indent="0">
              <a:buNone/>
            </a:pPr>
            <a:endParaRPr lang="en-IE" dirty="0" smtClean="0"/>
          </a:p>
          <a:p>
            <a:pPr marL="457200" lvl="1" indent="0">
              <a:buNone/>
            </a:pPr>
            <a:endParaRPr lang="en-IE" dirty="0"/>
          </a:p>
          <a:p>
            <a:pPr marL="457200" lvl="1" indent="0">
              <a:buNone/>
            </a:pPr>
            <a:endParaRPr lang="en-IE" dirty="0" smtClean="0"/>
          </a:p>
          <a:p>
            <a:pPr marL="457200" lvl="1" indent="0">
              <a:buNone/>
            </a:pPr>
            <a:endParaRPr lang="en-IE" dirty="0"/>
          </a:p>
          <a:p>
            <a:pPr marL="457200" lvl="1" indent="0">
              <a:buNone/>
            </a:pPr>
            <a:endParaRPr lang="en-IE" dirty="0" smtClean="0"/>
          </a:p>
          <a:p>
            <a:pPr marL="457200" lvl="1" indent="0">
              <a:buNone/>
            </a:pPr>
            <a:endParaRPr lang="en-IE" dirty="0"/>
          </a:p>
          <a:p>
            <a:pPr marL="457200" lvl="1" indent="0">
              <a:buNone/>
            </a:pPr>
            <a:endParaRPr lang="en-IE" dirty="0" smtClean="0"/>
          </a:p>
          <a:p>
            <a:pPr marL="457200" lvl="1" indent="0">
              <a:buNone/>
            </a:pPr>
            <a:r>
              <a:rPr lang="en-IE" sz="3600" dirty="0" smtClean="0"/>
              <a:t>Next?</a:t>
            </a:r>
            <a:endParaRPr lang="en-IE" sz="3600" dirty="0"/>
          </a:p>
          <a:p>
            <a:pPr marL="457200" lvl="1" indent="0">
              <a:buNone/>
            </a:pPr>
            <a:endParaRPr lang="en-IE" dirty="0" smtClean="0"/>
          </a:p>
          <a:p>
            <a:pPr lvl="1"/>
            <a:endParaRPr lang="en-IE" dirty="0" smtClean="0"/>
          </a:p>
          <a:p>
            <a:pPr lvl="1"/>
            <a:endParaRPr lang="en-IE" dirty="0"/>
          </a:p>
        </p:txBody>
      </p:sp>
      <p:pic>
        <p:nvPicPr>
          <p:cNvPr id="5" name="Picture 4"/>
          <p:cNvPicPr>
            <a:picLocks noChangeAspect="1"/>
          </p:cNvPicPr>
          <p:nvPr/>
        </p:nvPicPr>
        <p:blipFill>
          <a:blip r:embed="rId2"/>
          <a:stretch>
            <a:fillRect/>
          </a:stretch>
        </p:blipFill>
        <p:spPr>
          <a:xfrm>
            <a:off x="3534561" y="2426427"/>
            <a:ext cx="3951767" cy="1975884"/>
          </a:xfrm>
          <a:prstGeom prst="rect">
            <a:avLst/>
          </a:prstGeom>
        </p:spPr>
      </p:pic>
      <p:pic>
        <p:nvPicPr>
          <p:cNvPr id="8" name="Picture 7"/>
          <p:cNvPicPr>
            <a:picLocks noChangeAspect="1"/>
          </p:cNvPicPr>
          <p:nvPr/>
        </p:nvPicPr>
        <p:blipFill>
          <a:blip r:embed="rId3"/>
          <a:stretch>
            <a:fillRect/>
          </a:stretch>
        </p:blipFill>
        <p:spPr>
          <a:xfrm>
            <a:off x="3697592" y="2426427"/>
            <a:ext cx="3625704" cy="2175423"/>
          </a:xfrm>
          <a:prstGeom prst="rect">
            <a:avLst/>
          </a:prstGeom>
        </p:spPr>
      </p:pic>
      <p:pic>
        <p:nvPicPr>
          <p:cNvPr id="10" name="Picture 9"/>
          <p:cNvPicPr>
            <a:picLocks noChangeAspect="1"/>
          </p:cNvPicPr>
          <p:nvPr/>
        </p:nvPicPr>
        <p:blipFill>
          <a:blip r:embed="rId4"/>
          <a:stretch>
            <a:fillRect/>
          </a:stretch>
        </p:blipFill>
        <p:spPr>
          <a:xfrm>
            <a:off x="3652751" y="4767918"/>
            <a:ext cx="3747500" cy="1873750"/>
          </a:xfrm>
          <a:prstGeom prst="rect">
            <a:avLst/>
          </a:prstGeom>
        </p:spPr>
      </p:pic>
      <p:pic>
        <p:nvPicPr>
          <p:cNvPr id="7" name="Picture 6"/>
          <p:cNvPicPr>
            <a:picLocks noChangeAspect="1"/>
          </p:cNvPicPr>
          <p:nvPr/>
        </p:nvPicPr>
        <p:blipFill>
          <a:blip r:embed="rId5"/>
          <a:stretch>
            <a:fillRect/>
          </a:stretch>
        </p:blipFill>
        <p:spPr>
          <a:xfrm>
            <a:off x="3571775" y="2426427"/>
            <a:ext cx="3877338" cy="1975884"/>
          </a:xfrm>
          <a:prstGeom prst="rect">
            <a:avLst/>
          </a:prstGeom>
        </p:spPr>
      </p:pic>
      <p:pic>
        <p:nvPicPr>
          <p:cNvPr id="9" name="Picture 8"/>
          <p:cNvPicPr>
            <a:picLocks noChangeAspect="1"/>
          </p:cNvPicPr>
          <p:nvPr/>
        </p:nvPicPr>
        <p:blipFill>
          <a:blip r:embed="rId6"/>
          <a:stretch>
            <a:fillRect/>
          </a:stretch>
        </p:blipFill>
        <p:spPr>
          <a:xfrm>
            <a:off x="3550618" y="2526196"/>
            <a:ext cx="3951767" cy="1975884"/>
          </a:xfrm>
          <a:prstGeom prst="rect">
            <a:avLst/>
          </a:prstGeom>
        </p:spPr>
      </p:pic>
    </p:spTree>
    <p:extLst>
      <p:ext uri="{BB962C8B-B14F-4D97-AF65-F5344CB8AC3E}">
        <p14:creationId xmlns:p14="http://schemas.microsoft.com/office/powerpoint/2010/main" val="287397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HSE Mental Health Promotion Plan</a:t>
            </a:r>
          </a:p>
        </p:txBody>
      </p:sp>
      <p:sp>
        <p:nvSpPr>
          <p:cNvPr id="3" name="Content Placeholder 2"/>
          <p:cNvSpPr>
            <a:spLocks noGrp="1"/>
          </p:cNvSpPr>
          <p:nvPr>
            <p:ph idx="1"/>
          </p:nvPr>
        </p:nvSpPr>
        <p:spPr/>
        <p:txBody>
          <a:bodyPr>
            <a:normAutofit/>
          </a:bodyPr>
          <a:lstStyle/>
          <a:p>
            <a:pPr marL="0" indent="0">
              <a:buNone/>
            </a:pPr>
            <a:r>
              <a:rPr lang="en-IE" sz="2800" dirty="0"/>
              <a:t>Background &amp; development </a:t>
            </a:r>
            <a:r>
              <a:rPr lang="en-IE" sz="2800" dirty="0" smtClean="0"/>
              <a:t>process</a:t>
            </a:r>
          </a:p>
          <a:p>
            <a:pPr lvl="1"/>
            <a:r>
              <a:rPr lang="en-IE" sz="2600" dirty="0" smtClean="0"/>
              <a:t>The Vision</a:t>
            </a:r>
          </a:p>
          <a:p>
            <a:pPr lvl="1"/>
            <a:r>
              <a:rPr lang="en-IE" sz="2600" dirty="0" smtClean="0"/>
              <a:t>The Goals</a:t>
            </a:r>
          </a:p>
          <a:p>
            <a:pPr lvl="1"/>
            <a:r>
              <a:rPr lang="en-IE" sz="2600" dirty="0" smtClean="0"/>
              <a:t>Action Themes</a:t>
            </a:r>
          </a:p>
          <a:p>
            <a:pPr lvl="1"/>
            <a:r>
              <a:rPr lang="en-IE" sz="2600" dirty="0"/>
              <a:t>Engagement and </a:t>
            </a:r>
            <a:r>
              <a:rPr lang="en-IE" sz="2600" dirty="0" smtClean="0"/>
              <a:t>Consultation</a:t>
            </a:r>
            <a:endParaRPr lang="en-IE" sz="2600" dirty="0"/>
          </a:p>
          <a:p>
            <a:pPr marL="0" indent="0">
              <a:buNone/>
            </a:pPr>
            <a:endParaRPr lang="en-IE" sz="2800" dirty="0"/>
          </a:p>
        </p:txBody>
      </p:sp>
    </p:spTree>
    <p:extLst>
      <p:ext uri="{BB962C8B-B14F-4D97-AF65-F5344CB8AC3E}">
        <p14:creationId xmlns:p14="http://schemas.microsoft.com/office/powerpoint/2010/main" val="249085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HSE Mental Health Promotion Plan</a:t>
            </a:r>
            <a:endParaRPr lang="en-IE" dirty="0"/>
          </a:p>
        </p:txBody>
      </p:sp>
      <p:sp>
        <p:nvSpPr>
          <p:cNvPr id="3" name="Content Placeholder 2"/>
          <p:cNvSpPr>
            <a:spLocks noGrp="1"/>
          </p:cNvSpPr>
          <p:nvPr>
            <p:ph idx="1"/>
          </p:nvPr>
        </p:nvSpPr>
        <p:spPr>
          <a:xfrm>
            <a:off x="592274" y="1360969"/>
            <a:ext cx="8596668" cy="4754822"/>
          </a:xfrm>
        </p:spPr>
        <p:txBody>
          <a:bodyPr/>
          <a:lstStyle/>
          <a:p>
            <a:r>
              <a:rPr lang="en-IE" sz="2800" dirty="0"/>
              <a:t>National Working Group</a:t>
            </a:r>
          </a:p>
          <a:p>
            <a:r>
              <a:rPr lang="en-IE" sz="2800" dirty="0"/>
              <a:t>CES consultation support &amp; academic/research support</a:t>
            </a:r>
          </a:p>
          <a:p>
            <a:endParaRPr lang="en-IE" dirty="0" smtClean="0"/>
          </a:p>
          <a:p>
            <a:endParaRPr lang="en-IE" dirty="0"/>
          </a:p>
        </p:txBody>
      </p:sp>
      <p:pic>
        <p:nvPicPr>
          <p:cNvPr id="2050"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3556319"/>
            <a:ext cx="9546402" cy="3039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483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71550"/>
            <a:ext cx="8596668" cy="1320800"/>
          </a:xfrm>
        </p:spPr>
        <p:txBody>
          <a:bodyPr/>
          <a:lstStyle/>
          <a:p>
            <a:pPr algn="ctr"/>
            <a:r>
              <a:rPr lang="en-IE" dirty="0" smtClean="0"/>
              <a:t>The Vision</a:t>
            </a:r>
            <a:endParaRPr lang="en-IE" dirty="0"/>
          </a:p>
        </p:txBody>
      </p:sp>
      <p:sp>
        <p:nvSpPr>
          <p:cNvPr id="3" name="Content Placeholder 2"/>
          <p:cNvSpPr>
            <a:spLocks noGrp="1"/>
          </p:cNvSpPr>
          <p:nvPr>
            <p:ph idx="1"/>
          </p:nvPr>
        </p:nvSpPr>
        <p:spPr>
          <a:xfrm>
            <a:off x="888384" y="2292350"/>
            <a:ext cx="9048750" cy="2563810"/>
          </a:xfrm>
        </p:spPr>
        <p:style>
          <a:lnRef idx="1">
            <a:schemeClr val="accent1"/>
          </a:lnRef>
          <a:fillRef idx="3">
            <a:schemeClr val="accent1"/>
          </a:fillRef>
          <a:effectRef idx="2">
            <a:schemeClr val="accent1"/>
          </a:effectRef>
          <a:fontRef idx="minor">
            <a:schemeClr val="lt1"/>
          </a:fontRef>
        </p:style>
        <p:txBody>
          <a:bodyPr>
            <a:normAutofit/>
          </a:bodyPr>
          <a:lstStyle/>
          <a:p>
            <a:pPr algn="ctr"/>
            <a:r>
              <a:rPr lang="en-IE" sz="2800" dirty="0" smtClean="0">
                <a:solidFill>
                  <a:schemeClr val="bg1"/>
                </a:solidFill>
              </a:rPr>
              <a:t>A Health </a:t>
            </a:r>
            <a:r>
              <a:rPr lang="en-IE" sz="2800" dirty="0">
                <a:solidFill>
                  <a:schemeClr val="bg1"/>
                </a:solidFill>
              </a:rPr>
              <a:t>S</a:t>
            </a:r>
            <a:r>
              <a:rPr lang="en-IE" sz="2800" dirty="0" smtClean="0">
                <a:solidFill>
                  <a:schemeClr val="bg1"/>
                </a:solidFill>
              </a:rPr>
              <a:t>ervice where service users, staff and the general public can enjoy mental health and wellbeing to our full potential and where mental health and wellbeing is valued and supported at every level of the organisation.</a:t>
            </a:r>
            <a:endParaRPr lang="en-IE" sz="2800" dirty="0">
              <a:solidFill>
                <a:schemeClr val="bg1"/>
              </a:solidFill>
            </a:endParaRPr>
          </a:p>
        </p:txBody>
      </p:sp>
    </p:spTree>
    <p:extLst>
      <p:ext uri="{BB962C8B-B14F-4D97-AF65-F5344CB8AC3E}">
        <p14:creationId xmlns:p14="http://schemas.microsoft.com/office/powerpoint/2010/main" val="2049861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7793656"/>
              </p:ext>
            </p:extLst>
          </p:nvPr>
        </p:nvGraphicFramePr>
        <p:xfrm>
          <a:off x="437799" y="476250"/>
          <a:ext cx="10458801" cy="6057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990599" y="3847554"/>
            <a:ext cx="1351491" cy="769441"/>
          </a:xfrm>
          <a:prstGeom prst="rect">
            <a:avLst/>
          </a:prstGeom>
          <a:noFill/>
        </p:spPr>
        <p:txBody>
          <a:bodyPr wrap="square" rtlCol="0">
            <a:spAutoFit/>
          </a:bodyPr>
          <a:lstStyle/>
          <a:p>
            <a:pPr algn="ctr"/>
            <a:r>
              <a:rPr lang="en-IE" sz="4400" dirty="0" smtClean="0"/>
              <a:t>2</a:t>
            </a:r>
            <a:endParaRPr lang="en-IE" sz="4400" dirty="0"/>
          </a:p>
        </p:txBody>
      </p:sp>
      <p:sp>
        <p:nvSpPr>
          <p:cNvPr id="7" name="TextBox 6"/>
          <p:cNvSpPr txBox="1"/>
          <p:nvPr/>
        </p:nvSpPr>
        <p:spPr>
          <a:xfrm>
            <a:off x="1409700" y="5304333"/>
            <a:ext cx="1152525" cy="769441"/>
          </a:xfrm>
          <a:prstGeom prst="rect">
            <a:avLst/>
          </a:prstGeom>
          <a:noFill/>
        </p:spPr>
        <p:txBody>
          <a:bodyPr wrap="square" rtlCol="0">
            <a:spAutoFit/>
          </a:bodyPr>
          <a:lstStyle/>
          <a:p>
            <a:r>
              <a:rPr lang="en-IE" sz="4400" dirty="0" smtClean="0"/>
              <a:t>3</a:t>
            </a:r>
            <a:endParaRPr lang="en-IE" sz="4400" dirty="0"/>
          </a:p>
        </p:txBody>
      </p:sp>
      <p:sp>
        <p:nvSpPr>
          <p:cNvPr id="8" name="TextBox 7"/>
          <p:cNvSpPr txBox="1"/>
          <p:nvPr/>
        </p:nvSpPr>
        <p:spPr>
          <a:xfrm>
            <a:off x="1014412" y="2390775"/>
            <a:ext cx="1351491" cy="769441"/>
          </a:xfrm>
          <a:prstGeom prst="rect">
            <a:avLst/>
          </a:prstGeom>
          <a:noFill/>
        </p:spPr>
        <p:txBody>
          <a:bodyPr wrap="square" rtlCol="0">
            <a:spAutoFit/>
          </a:bodyPr>
          <a:lstStyle/>
          <a:p>
            <a:pPr algn="ctr"/>
            <a:r>
              <a:rPr lang="en-IE" sz="4400" dirty="0" smtClean="0"/>
              <a:t>1</a:t>
            </a:r>
            <a:endParaRPr lang="en-IE" sz="4400" dirty="0"/>
          </a:p>
        </p:txBody>
      </p:sp>
    </p:spTree>
    <p:extLst>
      <p:ext uri="{BB962C8B-B14F-4D97-AF65-F5344CB8AC3E}">
        <p14:creationId xmlns:p14="http://schemas.microsoft.com/office/powerpoint/2010/main" val="904393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05588"/>
            <a:ext cx="8596668" cy="1320800"/>
          </a:xfrm>
        </p:spPr>
        <p:txBody>
          <a:bodyPr/>
          <a:lstStyle/>
          <a:p>
            <a:pPr algn="ctr"/>
            <a:r>
              <a:rPr lang="en-IE" dirty="0" smtClean="0"/>
              <a:t>Action Themes</a:t>
            </a:r>
            <a:endParaRPr lang="en-IE" dirty="0"/>
          </a:p>
        </p:txBody>
      </p:sp>
      <p:sp>
        <p:nvSpPr>
          <p:cNvPr id="3" name="Content Placeholder 2"/>
          <p:cNvSpPr>
            <a:spLocks noGrp="1"/>
          </p:cNvSpPr>
          <p:nvPr>
            <p:ph idx="1"/>
          </p:nvPr>
        </p:nvSpPr>
        <p:spPr>
          <a:xfrm>
            <a:off x="677333" y="1318437"/>
            <a:ext cx="9285373" cy="4933507"/>
          </a:xfrm>
        </p:spPr>
        <p:txBody>
          <a:bodyPr>
            <a:normAutofit fontScale="55000" lnSpcReduction="20000"/>
          </a:bodyPr>
          <a:lstStyle/>
          <a:p>
            <a:pPr marL="0" indent="0">
              <a:buNone/>
            </a:pPr>
            <a:r>
              <a:rPr lang="en-IE" sz="4400" dirty="0" smtClean="0"/>
              <a:t>1.	 Promote </a:t>
            </a:r>
            <a:r>
              <a:rPr lang="en-IE" sz="4400" dirty="0"/>
              <a:t>positive mental health &amp; wellbeing </a:t>
            </a:r>
            <a:r>
              <a:rPr lang="en-IE" sz="4400" dirty="0" smtClean="0"/>
              <a:t>of: </a:t>
            </a:r>
          </a:p>
          <a:p>
            <a:endParaRPr lang="en-IE" sz="4400" dirty="0" smtClean="0"/>
          </a:p>
          <a:p>
            <a:pPr lvl="1"/>
            <a:r>
              <a:rPr lang="en-IE" sz="4200" dirty="0" smtClean="0"/>
              <a:t>children </a:t>
            </a:r>
            <a:r>
              <a:rPr lang="en-IE" sz="4200" dirty="0"/>
              <a:t>&amp; young </a:t>
            </a:r>
            <a:r>
              <a:rPr lang="en-IE" sz="4200" dirty="0" smtClean="0"/>
              <a:t>people in homes, community and education settings;</a:t>
            </a:r>
          </a:p>
          <a:p>
            <a:pPr lvl="1"/>
            <a:r>
              <a:rPr lang="en-IE" sz="4200" dirty="0" smtClean="0"/>
              <a:t>adults &amp; older people in community &amp; workplace settings;</a:t>
            </a:r>
          </a:p>
          <a:p>
            <a:pPr lvl="1"/>
            <a:r>
              <a:rPr lang="en-IE" sz="4200" dirty="0" smtClean="0"/>
              <a:t>priority groups.</a:t>
            </a:r>
          </a:p>
          <a:p>
            <a:endParaRPr lang="en-IE" sz="4400" dirty="0" smtClean="0"/>
          </a:p>
          <a:p>
            <a:pPr marL="0" indent="0">
              <a:buNone/>
            </a:pPr>
            <a:r>
              <a:rPr lang="en-IE" sz="4400" dirty="0" smtClean="0"/>
              <a:t>2.	 Build </a:t>
            </a:r>
            <a:r>
              <a:rPr lang="en-IE" sz="4400" dirty="0"/>
              <a:t>capacity of the HSE to promote mental health and </a:t>
            </a:r>
            <a:r>
              <a:rPr lang="en-IE" sz="4400" dirty="0" smtClean="0"/>
              <a:t>wellbeing</a:t>
            </a:r>
          </a:p>
          <a:p>
            <a:pPr marL="0" indent="0">
              <a:buNone/>
            </a:pPr>
            <a:endParaRPr lang="en-IE" sz="4400" dirty="0"/>
          </a:p>
          <a:p>
            <a:pPr marL="0" indent="0">
              <a:buNone/>
            </a:pPr>
            <a:r>
              <a:rPr lang="en-IE" sz="4400" dirty="0" smtClean="0"/>
              <a:t>3.	 Work with the wider system (Government/C&amp;V sectors and Local Authorities) on enable the promotion of mental health and wellbeing </a:t>
            </a:r>
          </a:p>
          <a:p>
            <a:pPr marL="0" indent="0">
              <a:buNone/>
            </a:pPr>
            <a:endParaRPr lang="en-IE" dirty="0" smtClean="0"/>
          </a:p>
        </p:txBody>
      </p:sp>
    </p:spTree>
    <p:extLst>
      <p:ext uri="{BB962C8B-B14F-4D97-AF65-F5344CB8AC3E}">
        <p14:creationId xmlns:p14="http://schemas.microsoft.com/office/powerpoint/2010/main" val="213549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2607"/>
            <a:ext cx="8596668" cy="1320800"/>
          </a:xfrm>
        </p:spPr>
        <p:txBody>
          <a:bodyPr/>
          <a:lstStyle/>
          <a:p>
            <a:r>
              <a:rPr lang="en-IE" dirty="0" smtClean="0"/>
              <a:t>Moving </a:t>
            </a:r>
            <a:r>
              <a:rPr lang="en-IE" dirty="0"/>
              <a:t>T</a:t>
            </a:r>
            <a:r>
              <a:rPr lang="en-IE" dirty="0" smtClean="0"/>
              <a:t>owards Consultation and Engagement </a:t>
            </a:r>
            <a:endParaRPr lang="en-IE" dirty="0"/>
          </a:p>
        </p:txBody>
      </p:sp>
      <p:sp>
        <p:nvSpPr>
          <p:cNvPr id="3" name="Content Placeholder 2"/>
          <p:cNvSpPr>
            <a:spLocks noGrp="1"/>
          </p:cNvSpPr>
          <p:nvPr>
            <p:ph idx="1"/>
          </p:nvPr>
        </p:nvSpPr>
        <p:spPr>
          <a:xfrm>
            <a:off x="2306109" y="1798639"/>
            <a:ext cx="7723716" cy="3880773"/>
          </a:xfrm>
        </p:spPr>
        <p:txBody>
          <a:bodyPr>
            <a:noAutofit/>
          </a:bodyPr>
          <a:lstStyle/>
          <a:p>
            <a:r>
              <a:rPr lang="en-IE" sz="2800" b="1" dirty="0" smtClean="0"/>
              <a:t>Stage 1 </a:t>
            </a:r>
            <a:r>
              <a:rPr lang="en-IE" sz="2800" dirty="0" smtClean="0"/>
              <a:t>Discussion of draft action areas and emerging priorities with groups of stakeholders </a:t>
            </a:r>
          </a:p>
          <a:p>
            <a:pPr marL="0" indent="0">
              <a:buNone/>
            </a:pPr>
            <a:r>
              <a:rPr lang="en-IE" sz="2800" dirty="0" smtClean="0"/>
              <a:t> </a:t>
            </a:r>
          </a:p>
          <a:p>
            <a:r>
              <a:rPr lang="en-IE" sz="2800" b="1" dirty="0" smtClean="0"/>
              <a:t>Stage 2 </a:t>
            </a:r>
            <a:r>
              <a:rPr lang="en-IE" sz="2800" dirty="0"/>
              <a:t>C</a:t>
            </a:r>
            <a:r>
              <a:rPr lang="en-IE" sz="2800" dirty="0" smtClean="0"/>
              <a:t>hallenge panels to refine, test feasibility and practicality of actions for implementation</a:t>
            </a:r>
          </a:p>
          <a:p>
            <a:endParaRPr lang="en-IE" sz="2800" dirty="0" smtClean="0"/>
          </a:p>
          <a:p>
            <a:r>
              <a:rPr lang="en-IE" sz="2800" b="1" dirty="0" smtClean="0"/>
              <a:t>Stage 3 </a:t>
            </a:r>
            <a:r>
              <a:rPr lang="en-IE" sz="2800" dirty="0"/>
              <a:t>F</a:t>
            </a:r>
            <a:r>
              <a:rPr lang="en-IE" sz="2800" dirty="0" smtClean="0"/>
              <a:t>eedback on draft Mental Health Promotion Plan from key stakeholders</a:t>
            </a:r>
            <a:endParaRPr lang="en-IE" sz="2800" dirty="0"/>
          </a:p>
        </p:txBody>
      </p:sp>
      <p:pic>
        <p:nvPicPr>
          <p:cNvPr id="4" name="Picture 2" descr="7 Winning Tips to Ace Your Group Discussion for a Job Interview | by  Smartifier Academy Blog |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66766"/>
            <a:ext cx="1848909" cy="11555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log Icon for TEST Huddle | EuroSTAR Hudd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767" y="3187566"/>
            <a:ext cx="3158841" cy="17768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677334" y="5129647"/>
            <a:ext cx="1550920" cy="1550920"/>
          </a:xfrm>
          <a:prstGeom prst="rect">
            <a:avLst/>
          </a:prstGeom>
        </p:spPr>
      </p:pic>
    </p:spTree>
    <p:extLst>
      <p:ext uri="{BB962C8B-B14F-4D97-AF65-F5344CB8AC3E}">
        <p14:creationId xmlns:p14="http://schemas.microsoft.com/office/powerpoint/2010/main" val="42733609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sp>
        <p:nvSpPr>
          <p:cNvPr id="3" name="Content Placeholder 2"/>
          <p:cNvSpPr>
            <a:spLocks noGrp="1"/>
          </p:cNvSpPr>
          <p:nvPr>
            <p:ph idx="1"/>
          </p:nvPr>
        </p:nvSpPr>
        <p:spPr/>
        <p:txBody>
          <a:bodyPr/>
          <a:lstStyle/>
          <a:p>
            <a:pPr marL="0" indent="0" algn="ctr">
              <a:buNone/>
            </a:pPr>
            <a:endParaRPr lang="en-IE" sz="3600" dirty="0" smtClean="0">
              <a:solidFill>
                <a:srgbClr val="4E67C8"/>
              </a:solidFill>
              <a:ea typeface="+mj-ea"/>
              <a:cs typeface="+mj-cs"/>
            </a:endParaRPr>
          </a:p>
          <a:p>
            <a:pPr marL="0" indent="0" algn="ctr">
              <a:buNone/>
            </a:pPr>
            <a:r>
              <a:rPr lang="en-IE" sz="3600" dirty="0" smtClean="0">
                <a:solidFill>
                  <a:srgbClr val="4E67C8"/>
                </a:solidFill>
                <a:ea typeface="+mj-ea"/>
                <a:cs typeface="+mj-cs"/>
              </a:rPr>
              <a:t>Thank </a:t>
            </a:r>
            <a:r>
              <a:rPr lang="en-IE" sz="3600" dirty="0">
                <a:solidFill>
                  <a:srgbClr val="4E67C8"/>
                </a:solidFill>
                <a:ea typeface="+mj-ea"/>
                <a:cs typeface="+mj-cs"/>
              </a:rPr>
              <a:t>you for listening. </a:t>
            </a:r>
            <a:br>
              <a:rPr lang="en-IE" sz="3600" dirty="0">
                <a:solidFill>
                  <a:srgbClr val="4E67C8"/>
                </a:solidFill>
                <a:ea typeface="+mj-ea"/>
                <a:cs typeface="+mj-cs"/>
              </a:rPr>
            </a:br>
            <a:endParaRPr lang="en-IE" dirty="0"/>
          </a:p>
        </p:txBody>
      </p:sp>
    </p:spTree>
    <p:extLst>
      <p:ext uri="{BB962C8B-B14F-4D97-AF65-F5344CB8AC3E}">
        <p14:creationId xmlns:p14="http://schemas.microsoft.com/office/powerpoint/2010/main" val="819523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References</a:t>
            </a:r>
            <a:endParaRPr lang="en-IE" dirty="0"/>
          </a:p>
        </p:txBody>
      </p:sp>
      <p:sp>
        <p:nvSpPr>
          <p:cNvPr id="3" name="Content Placeholder 2"/>
          <p:cNvSpPr>
            <a:spLocks noGrp="1"/>
          </p:cNvSpPr>
          <p:nvPr>
            <p:ph idx="1"/>
          </p:nvPr>
        </p:nvSpPr>
        <p:spPr/>
        <p:txBody>
          <a:bodyPr/>
          <a:lstStyle/>
          <a:p>
            <a:r>
              <a:rPr lang="en-IE" sz="2400" dirty="0" smtClean="0"/>
              <a:t>World Health Organisation. (2013). Investing in mental health evidence for action. Geneva, Switzerland: World Health Organisation. </a:t>
            </a:r>
          </a:p>
          <a:p>
            <a:endParaRPr lang="en-IE" dirty="0"/>
          </a:p>
        </p:txBody>
      </p:sp>
    </p:spTree>
    <p:extLst>
      <p:ext uri="{BB962C8B-B14F-4D97-AF65-F5344CB8AC3E}">
        <p14:creationId xmlns:p14="http://schemas.microsoft.com/office/powerpoint/2010/main" val="1819308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1175</TotalTime>
  <Words>407</Words>
  <Application>Microsoft Office PowerPoint</Application>
  <PresentationFormat>Widescreen</PresentationFormat>
  <Paragraphs>110</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ＭＳ Ｐゴシック</vt:lpstr>
      <vt:lpstr>Arial</vt:lpstr>
      <vt:lpstr>Calibri</vt:lpstr>
      <vt:lpstr>Trebuchet MS</vt:lpstr>
      <vt:lpstr>Wingdings</vt:lpstr>
      <vt:lpstr>Wingdings 3</vt:lpstr>
      <vt:lpstr>Facet</vt:lpstr>
      <vt:lpstr>Mental Health Promotion  Exploring its Vision</vt:lpstr>
      <vt:lpstr>Overview</vt:lpstr>
      <vt:lpstr>Mental Health Promotion</vt:lpstr>
      <vt:lpstr>Sharing A Vision - Promotion, Prevention &amp; Early Intervention Domain</vt:lpstr>
      <vt:lpstr>National Mental Health Promotion Plan</vt:lpstr>
      <vt:lpstr>PowerPoint Presentation</vt:lpstr>
      <vt:lpstr>National Mental Health and Wellbeing Indicators </vt:lpstr>
      <vt:lpstr>HSE Mental Health Promotion Plan</vt:lpstr>
      <vt:lpstr>HSE Mental Health Promotion Plan</vt:lpstr>
      <vt:lpstr>The Vision</vt:lpstr>
      <vt:lpstr>PowerPoint Presentation</vt:lpstr>
      <vt:lpstr>Action Themes</vt:lpstr>
      <vt:lpstr>Moving Towards Consultation and Engagement </vt:lpstr>
      <vt:lpstr>PowerPoint Presentation</vt:lpstr>
      <vt:lpstr>References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Promotion  Exploring its Vision</dc:title>
  <dc:creator>Aisling Doherty</dc:creator>
  <cp:lastModifiedBy>Aisling Doherty</cp:lastModifiedBy>
  <cp:revision>43</cp:revision>
  <dcterms:created xsi:type="dcterms:W3CDTF">2020-09-30T13:33:49Z</dcterms:created>
  <dcterms:modified xsi:type="dcterms:W3CDTF">2020-10-09T08:36:50Z</dcterms:modified>
</cp:coreProperties>
</file>