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72" r:id="rId4"/>
    <p:sldId id="274" r:id="rId5"/>
    <p:sldId id="275" r:id="rId6"/>
    <p:sldId id="273" r:id="rId7"/>
    <p:sldId id="262" r:id="rId8"/>
    <p:sldId id="266" r:id="rId9"/>
    <p:sldId id="261" r:id="rId10"/>
    <p:sldId id="271" r:id="rId11"/>
    <p:sldId id="270" r:id="rId12"/>
    <p:sldId id="265" r:id="rId13"/>
    <p:sldId id="269" r:id="rId14"/>
    <p:sldId id="264" r:id="rId15"/>
    <p:sldId id="2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BAD2"/>
    <a:srgbClr val="3156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4FE689-3D35-731F-65A2-5A33AD7E09C6}" v="491" dt="2023-10-23T16:27:11.313"/>
    <p1510:client id="{58F9A84A-1648-558A-877A-B8BCE24F6D8D}" v="53" dt="2023-10-24T10:06:25.171"/>
    <p1510:client id="{593FD664-26A2-D0CF-FD0E-C52A7C98A770}" v="3" dt="2023-10-24T10:28:23.071"/>
    <p1510:client id="{65FFCAC0-3D93-E634-6472-693F5EF2DEBE}" v="5" dt="2023-10-23T16:16:31.066"/>
    <p1510:client id="{69E049B0-0ED1-A172-BA53-A78106CC3A46}" v="5" dt="2023-10-24T08:58:14.785"/>
    <p1510:client id="{7E47318B-23C2-4993-9FF7-0527774EC449}" v="88" dt="2023-10-24T09:26:06.250"/>
    <p1510:client id="{952F92FA-20D8-DEC6-FEE2-AEB07294E2C6}" v="627" dt="2023-10-24T09:24:25.806"/>
    <p1510:client id="{CE84ED59-4C25-A7CE-688E-7334890669FB}" v="15" dt="2023-10-23T11:31:11.1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10/24/2023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129205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10/24/2023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720301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10/24/2023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251875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10/24/2023</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455133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10/24/2023</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101078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10/24/2023</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786587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707567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10/24/2023</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418353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10/24/2023</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370512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10/24/2023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073537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10/24/2023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179140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10/24/2023</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10933264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orldmentalhealthmonth-mhi.ie/get-involved/national-wmhm-webinar/" TargetMode="External"/><Relationship Id="rId2" Type="http://schemas.openxmlformats.org/officeDocument/2006/relationships/hyperlink" Target="https://www.mentalhealthireland.ie/elearning/login/"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mentalhealthireland.ie/elearning/login/" TargetMode="External"/><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ook on a blue background&#10;&#10;Description automatically generated">
            <a:extLst>
              <a:ext uri="{FF2B5EF4-FFF2-40B4-BE49-F238E27FC236}">
                <a16:creationId xmlns:a16="http://schemas.microsoft.com/office/drawing/2014/main" id="{0C9C4263-7C29-5271-05B6-11C4196846D1}"/>
              </a:ext>
            </a:extLst>
          </p:cNvPr>
          <p:cNvPicPr>
            <a:picLocks noChangeAspect="1"/>
          </p:cNvPicPr>
          <p:nvPr/>
        </p:nvPicPr>
        <p:blipFill>
          <a:blip r:embed="rId2"/>
          <a:stretch>
            <a:fillRect/>
          </a:stretch>
        </p:blipFill>
        <p:spPr>
          <a:xfrm>
            <a:off x="0" y="-5471"/>
            <a:ext cx="12192000" cy="6858209"/>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9A3668B-C38C-FD5A-6980-B0DC87507A31}"/>
              </a:ext>
            </a:extLst>
          </p:cNvPr>
          <p:cNvSpPr txBox="1"/>
          <p:nvPr/>
        </p:nvSpPr>
        <p:spPr>
          <a:xfrm>
            <a:off x="348803" y="783288"/>
            <a:ext cx="8796270" cy="60462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000">
                <a:ea typeface="+mn-lt"/>
                <a:cs typeface="+mn-lt"/>
              </a:rPr>
              <a:t>12.00    Welcome and Introduction to Workplace Mental Health and Wellbeing </a:t>
            </a:r>
            <a:endParaRPr lang="en-US" sz="2000"/>
          </a:p>
          <a:p>
            <a:pPr>
              <a:lnSpc>
                <a:spcPct val="150000"/>
              </a:lnSpc>
            </a:pPr>
            <a:endParaRPr lang="en-US" sz="2000">
              <a:ea typeface="+mn-lt"/>
              <a:cs typeface="+mn-lt"/>
            </a:endParaRPr>
          </a:p>
          <a:p>
            <a:pPr>
              <a:lnSpc>
                <a:spcPct val="150000"/>
              </a:lnSpc>
            </a:pPr>
            <a:r>
              <a:rPr lang="en-US" sz="2000">
                <a:ea typeface="+mn-lt"/>
                <a:cs typeface="+mn-lt"/>
              </a:rPr>
              <a:t>12.05    Mental Health – Corey Keyes - Flourishing vs languishing </a:t>
            </a:r>
          </a:p>
          <a:p>
            <a:pPr>
              <a:lnSpc>
                <a:spcPct val="150000"/>
              </a:lnSpc>
            </a:pPr>
            <a:endParaRPr lang="en-US" sz="2000">
              <a:ea typeface="+mn-lt"/>
              <a:cs typeface="+mn-lt"/>
            </a:endParaRPr>
          </a:p>
          <a:p>
            <a:pPr>
              <a:lnSpc>
                <a:spcPct val="150000"/>
              </a:lnSpc>
            </a:pPr>
            <a:r>
              <a:rPr lang="en-US" sz="2000">
                <a:ea typeface="+mn-lt"/>
                <a:cs typeface="+mn-lt"/>
              </a:rPr>
              <a:t>12.10     Reflection from Employees</a:t>
            </a:r>
            <a:endParaRPr lang="en-US" sz="2000"/>
          </a:p>
          <a:p>
            <a:pPr>
              <a:lnSpc>
                <a:spcPct val="150000"/>
              </a:lnSpc>
            </a:pPr>
            <a:endParaRPr lang="en-US" sz="2000">
              <a:ea typeface="+mn-lt"/>
              <a:cs typeface="+mn-lt"/>
            </a:endParaRPr>
          </a:p>
          <a:p>
            <a:pPr>
              <a:lnSpc>
                <a:spcPct val="150000"/>
              </a:lnSpc>
            </a:pPr>
            <a:r>
              <a:rPr lang="en-US" sz="2000">
                <a:ea typeface="+mn-lt"/>
                <a:cs typeface="+mn-lt"/>
              </a:rPr>
              <a:t>12.15     The latest research on Workplace Mental Health and Wellbeing</a:t>
            </a:r>
            <a:endParaRPr lang="en-US" sz="2000"/>
          </a:p>
          <a:p>
            <a:pPr>
              <a:lnSpc>
                <a:spcPct val="150000"/>
              </a:lnSpc>
            </a:pPr>
            <a:endParaRPr lang="en-US" sz="2000">
              <a:ea typeface="+mn-lt"/>
              <a:cs typeface="+mn-lt"/>
            </a:endParaRPr>
          </a:p>
          <a:p>
            <a:pPr>
              <a:lnSpc>
                <a:spcPct val="150000"/>
              </a:lnSpc>
            </a:pPr>
            <a:r>
              <a:rPr lang="en-US" sz="2000">
                <a:ea typeface="+mn-lt"/>
                <a:cs typeface="+mn-lt"/>
              </a:rPr>
              <a:t>12.25     Introduction to the new e-Learning Module &amp; </a:t>
            </a:r>
            <a:r>
              <a:rPr lang="en-US" sz="2000" err="1">
                <a:ea typeface="+mn-lt"/>
                <a:cs typeface="+mn-lt"/>
              </a:rPr>
              <a:t>Organisational</a:t>
            </a:r>
            <a:r>
              <a:rPr lang="en-US" sz="2000">
                <a:ea typeface="+mn-lt"/>
                <a:cs typeface="+mn-lt"/>
              </a:rPr>
              <a:t> Readiness</a:t>
            </a:r>
          </a:p>
          <a:p>
            <a:pPr>
              <a:lnSpc>
                <a:spcPct val="150000"/>
              </a:lnSpc>
            </a:pPr>
            <a:endParaRPr lang="en-US" sz="2000">
              <a:ea typeface="+mn-lt"/>
              <a:cs typeface="+mn-lt"/>
            </a:endParaRPr>
          </a:p>
          <a:p>
            <a:pPr>
              <a:lnSpc>
                <a:spcPct val="150000"/>
              </a:lnSpc>
            </a:pPr>
            <a:r>
              <a:rPr lang="en-US" sz="2000">
                <a:ea typeface="+mn-lt"/>
                <a:cs typeface="+mn-lt"/>
              </a:rPr>
              <a:t>12.30     Overview of the Module - Content, Access &amp; Further Resources</a:t>
            </a:r>
          </a:p>
          <a:p>
            <a:pPr>
              <a:lnSpc>
                <a:spcPct val="150000"/>
              </a:lnSpc>
            </a:pPr>
            <a:endParaRPr lang="en-US" sz="2000"/>
          </a:p>
          <a:p>
            <a:pPr>
              <a:lnSpc>
                <a:spcPct val="150000"/>
              </a:lnSpc>
            </a:pPr>
            <a:r>
              <a:rPr lang="en-US" sz="2000">
                <a:ea typeface="+mn-lt"/>
                <a:cs typeface="+mn-lt"/>
              </a:rPr>
              <a:t>12.40     Q&amp;A       </a:t>
            </a:r>
            <a:endParaRPr lang="en-US" sz="2000"/>
          </a:p>
        </p:txBody>
      </p:sp>
      <p:sp>
        <p:nvSpPr>
          <p:cNvPr id="9" name="TextBox 8">
            <a:extLst>
              <a:ext uri="{FF2B5EF4-FFF2-40B4-BE49-F238E27FC236}">
                <a16:creationId xmlns:a16="http://schemas.microsoft.com/office/drawing/2014/main" id="{8C0F0D74-F87A-5FA4-C481-6C0022013967}"/>
              </a:ext>
            </a:extLst>
          </p:cNvPr>
          <p:cNvSpPr txBox="1"/>
          <p:nvPr/>
        </p:nvSpPr>
        <p:spPr>
          <a:xfrm>
            <a:off x="348803" y="0"/>
            <a:ext cx="456770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solidFill>
                  <a:schemeClr val="accent4"/>
                </a:solidFill>
                <a:latin typeface="Baguet Script"/>
              </a:rPr>
              <a:t>Coming Up...</a:t>
            </a:r>
          </a:p>
        </p:txBody>
      </p:sp>
      <p:sp>
        <p:nvSpPr>
          <p:cNvPr id="11" name="TextBox 10">
            <a:extLst>
              <a:ext uri="{FF2B5EF4-FFF2-40B4-BE49-F238E27FC236}">
                <a16:creationId xmlns:a16="http://schemas.microsoft.com/office/drawing/2014/main" id="{D53F5727-DF3D-BE08-DE85-C6203A7A3611}"/>
              </a:ext>
            </a:extLst>
          </p:cNvPr>
          <p:cNvSpPr txBox="1"/>
          <p:nvPr/>
        </p:nvSpPr>
        <p:spPr>
          <a:xfrm>
            <a:off x="9251444" y="913951"/>
            <a:ext cx="2710401"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Catherine Brogan, Deputy CEO, Mental Health Ireland, President, Mental Health Europe</a:t>
            </a:r>
          </a:p>
          <a:p>
            <a:endParaRPr lang="en-US" sz="1400"/>
          </a:p>
          <a:p>
            <a:r>
              <a:rPr lang="en-US" sz="1400"/>
              <a:t>Martin Rogan, CEO, Mental Health Ireland</a:t>
            </a:r>
          </a:p>
          <a:p>
            <a:endParaRPr lang="en-US" sz="1400"/>
          </a:p>
          <a:p>
            <a:endParaRPr lang="en-US" sz="1400"/>
          </a:p>
          <a:p>
            <a:r>
              <a:rPr lang="en-US" sz="1400"/>
              <a:t>Various</a:t>
            </a:r>
          </a:p>
          <a:p>
            <a:endParaRPr lang="en-US" sz="1400"/>
          </a:p>
          <a:p>
            <a:endParaRPr lang="en-US" sz="1400"/>
          </a:p>
          <a:p>
            <a:endParaRPr lang="en-US" sz="1400"/>
          </a:p>
          <a:p>
            <a:endParaRPr lang="en-US" sz="1400"/>
          </a:p>
          <a:p>
            <a:r>
              <a:rPr lang="en-US" sz="1400"/>
              <a:t>Shane McHale, Training &amp; e-Mental Health, Mental Health Ireland</a:t>
            </a:r>
          </a:p>
          <a:p>
            <a:endParaRPr lang="en-US" sz="1400"/>
          </a:p>
          <a:p>
            <a:r>
              <a:rPr lang="en-US" sz="1400"/>
              <a:t>Shane McHale, Training &amp; </a:t>
            </a:r>
            <a:r>
              <a:rPr lang="en-US" sz="1400" err="1"/>
              <a:t>eMental</a:t>
            </a:r>
            <a:r>
              <a:rPr lang="en-US" sz="1400"/>
              <a:t> Health, Mental Health Ireland</a:t>
            </a:r>
          </a:p>
          <a:p>
            <a:endParaRPr lang="en-US" sz="1400"/>
          </a:p>
          <a:p>
            <a:endParaRPr lang="en-US" sz="1400"/>
          </a:p>
          <a:p>
            <a:r>
              <a:rPr lang="en-US" sz="1400"/>
              <a:t>Daniela Monza, Education, Training &amp; e-Mental Health Officer</a:t>
            </a:r>
          </a:p>
          <a:p>
            <a:endParaRPr lang="en-US" sz="1400"/>
          </a:p>
        </p:txBody>
      </p:sp>
    </p:spTree>
    <p:extLst>
      <p:ext uri="{BB962C8B-B14F-4D97-AF65-F5344CB8AC3E}">
        <p14:creationId xmlns:p14="http://schemas.microsoft.com/office/powerpoint/2010/main" val="3459360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845DB188-4006-4207-A473-B4B569C5B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p:nvSpPr>
          <p:cNvPr id="29" name="Rectangle 28">
            <a:extLst>
              <a:ext uri="{FF2B5EF4-FFF2-40B4-BE49-F238E27FC236}">
                <a16:creationId xmlns:a16="http://schemas.microsoft.com/office/drawing/2014/main" id="{BAB4522D-D095-4687-BFB3-976E665AD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useBgFill="1">
        <p:nvSpPr>
          <p:cNvPr id="31" name="Rectangle 30">
            <a:extLst>
              <a:ext uri="{FF2B5EF4-FFF2-40B4-BE49-F238E27FC236}">
                <a16:creationId xmlns:a16="http://schemas.microsoft.com/office/drawing/2014/main" id="{A566E947-FB18-4E34-92A1-7AE6603498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7E1FB687-F018-4798-90C8-38F1111E1A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228428" y="272368"/>
            <a:ext cx="1741251" cy="1143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p:nvSpPr>
          <p:cNvPr id="2" name="Title 1">
            <a:extLst>
              <a:ext uri="{FF2B5EF4-FFF2-40B4-BE49-F238E27FC236}">
                <a16:creationId xmlns:a16="http://schemas.microsoft.com/office/drawing/2014/main" id="{BAE9E2C2-8D0E-3B1D-2A7F-0D1879049805}"/>
              </a:ext>
            </a:extLst>
          </p:cNvPr>
          <p:cNvSpPr>
            <a:spLocks noGrp="1"/>
          </p:cNvSpPr>
          <p:nvPr>
            <p:ph type="title"/>
          </p:nvPr>
        </p:nvSpPr>
        <p:spPr>
          <a:xfrm>
            <a:off x="641667" y="5525940"/>
            <a:ext cx="10908667" cy="1021405"/>
          </a:xfrm>
        </p:spPr>
        <p:txBody>
          <a:bodyPr vert="horz" lIns="91440" tIns="45720" rIns="91440" bIns="45720" rtlCol="0" anchor="ctr">
            <a:normAutofit/>
          </a:bodyPr>
          <a:lstStyle/>
          <a:p>
            <a:pPr algn="ctr"/>
            <a:r>
              <a:rPr lang="en-US" sz="3300" b="1"/>
              <a:t>'Work related causes of mental health conditions (challenges) and interventions for their improvement in workplaces'</a:t>
            </a:r>
          </a:p>
        </p:txBody>
      </p:sp>
      <p:sp>
        <p:nvSpPr>
          <p:cNvPr id="35" name="Rectangle 34">
            <a:extLst>
              <a:ext uri="{FF2B5EF4-FFF2-40B4-BE49-F238E27FC236}">
                <a16:creationId xmlns:a16="http://schemas.microsoft.com/office/drawing/2014/main" id="{99BAA161-AE24-467D-9AE2-A99E23CD7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7030" y="-5522982"/>
            <a:ext cx="384048" cy="1143001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p:nvSpPr>
          <p:cNvPr id="10" name="TextBox 9">
            <a:extLst>
              <a:ext uri="{FF2B5EF4-FFF2-40B4-BE49-F238E27FC236}">
                <a16:creationId xmlns:a16="http://schemas.microsoft.com/office/drawing/2014/main" id="{D003E697-F4F6-055D-6620-FEB22A9EFAE6}"/>
              </a:ext>
            </a:extLst>
          </p:cNvPr>
          <p:cNvSpPr txBox="1"/>
          <p:nvPr/>
        </p:nvSpPr>
        <p:spPr>
          <a:xfrm>
            <a:off x="2600660" y="4346699"/>
            <a:ext cx="932170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539496">
              <a:spcAft>
                <a:spcPts val="600"/>
              </a:spcAft>
            </a:pPr>
            <a:r>
              <a:rPr lang="en-US" sz="2000" kern="1200">
                <a:solidFill>
                  <a:srgbClr val="40BAD2"/>
                </a:solidFill>
                <a:latin typeface="Calibri"/>
                <a:ea typeface="+mn-lt"/>
                <a:cs typeface="+mn-lt"/>
              </a:rPr>
              <a:t>https://www.thelancet.com/journals/lancet/article/PIIS0140-6736(23)00869-3/fulltext</a:t>
            </a:r>
            <a:endParaRPr lang="en-US" sz="2000">
              <a:latin typeface="Calibri"/>
              <a:cs typeface="Calibri"/>
            </a:endParaRPr>
          </a:p>
        </p:txBody>
      </p:sp>
      <p:pic>
        <p:nvPicPr>
          <p:cNvPr id="16" name="Picture 15" descr="Two women standing together smiling&#10;&#10;Description automatically generated">
            <a:extLst>
              <a:ext uri="{FF2B5EF4-FFF2-40B4-BE49-F238E27FC236}">
                <a16:creationId xmlns:a16="http://schemas.microsoft.com/office/drawing/2014/main" id="{24D40148-DDF0-1E78-456A-A0EDF976DD56}"/>
              </a:ext>
            </a:extLst>
          </p:cNvPr>
          <p:cNvPicPr>
            <a:picLocks noChangeAspect="1"/>
          </p:cNvPicPr>
          <p:nvPr/>
        </p:nvPicPr>
        <p:blipFill>
          <a:blip r:embed="rId2"/>
          <a:stretch>
            <a:fillRect/>
          </a:stretch>
        </p:blipFill>
        <p:spPr>
          <a:xfrm>
            <a:off x="387691" y="1642574"/>
            <a:ext cx="1641896" cy="922564"/>
          </a:xfrm>
          <a:prstGeom prst="rect">
            <a:avLst/>
          </a:prstGeom>
        </p:spPr>
      </p:pic>
      <p:sp>
        <p:nvSpPr>
          <p:cNvPr id="17" name="TextBox 16">
            <a:extLst>
              <a:ext uri="{FF2B5EF4-FFF2-40B4-BE49-F238E27FC236}">
                <a16:creationId xmlns:a16="http://schemas.microsoft.com/office/drawing/2014/main" id="{10062BEB-DF38-333D-F1D6-C716DB557759}"/>
              </a:ext>
            </a:extLst>
          </p:cNvPr>
          <p:cNvSpPr txBox="1"/>
          <p:nvPr/>
        </p:nvSpPr>
        <p:spPr>
          <a:xfrm>
            <a:off x="2604259" y="781775"/>
            <a:ext cx="9211252" cy="14003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539496">
              <a:spcAft>
                <a:spcPts val="600"/>
              </a:spcAft>
            </a:pPr>
            <a:r>
              <a:rPr lang="en-US" sz="2000" kern="1200">
                <a:latin typeface="Calibri"/>
                <a:ea typeface="+mn-ea"/>
                <a:cs typeface="Calibri"/>
              </a:rPr>
              <a:t>Dr Birgit Greiner and Professor Ella </a:t>
            </a:r>
            <a:r>
              <a:rPr lang="en-US" sz="2000" kern="1200" err="1">
                <a:latin typeface="Calibri"/>
                <a:ea typeface="+mn-ea"/>
                <a:cs typeface="Calibri"/>
              </a:rPr>
              <a:t>Arensman</a:t>
            </a:r>
            <a:r>
              <a:rPr lang="en-US" sz="2000" kern="1200">
                <a:latin typeface="Calibri"/>
                <a:ea typeface="+mn-ea"/>
                <a:cs typeface="Calibri"/>
              </a:rPr>
              <a:t> from the UCC School of Public Health, co-authored </a:t>
            </a:r>
            <a:r>
              <a:rPr lang="en-US" sz="2000">
                <a:latin typeface="Calibri"/>
                <a:cs typeface="Calibri"/>
              </a:rPr>
              <a:t>this major scientific study</a:t>
            </a:r>
            <a:r>
              <a:rPr lang="en-US" sz="2000" kern="1200">
                <a:latin typeface="Calibri"/>
                <a:ea typeface="+mn-ea"/>
                <a:cs typeface="Calibri"/>
              </a:rPr>
              <a:t> article with academics from universities in Europe, Japan and Australia.</a:t>
            </a:r>
            <a:endParaRPr lang="en-US" sz="2000" kern="1200">
              <a:latin typeface="Calibri"/>
              <a:cs typeface="Calibri"/>
            </a:endParaRPr>
          </a:p>
          <a:p>
            <a:pPr>
              <a:spcAft>
                <a:spcPts val="600"/>
              </a:spcAft>
            </a:pPr>
            <a:endParaRPr lang="en-US" sz="2000">
              <a:latin typeface="Calibri"/>
              <a:cs typeface="Calibri"/>
            </a:endParaRPr>
          </a:p>
        </p:txBody>
      </p:sp>
      <p:pic>
        <p:nvPicPr>
          <p:cNvPr id="18" name="Graphic 17" descr="World Health Summit">
            <a:extLst>
              <a:ext uri="{FF2B5EF4-FFF2-40B4-BE49-F238E27FC236}">
                <a16:creationId xmlns:a16="http://schemas.microsoft.com/office/drawing/2014/main" id="{2F1A308F-9FA4-B2D5-FA96-261E7C69D5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7999" y="3793193"/>
            <a:ext cx="1625824" cy="937665"/>
          </a:xfrm>
          <a:prstGeom prst="rect">
            <a:avLst/>
          </a:prstGeom>
        </p:spPr>
      </p:pic>
      <p:pic>
        <p:nvPicPr>
          <p:cNvPr id="19" name="Graphic 18" descr="UCC Logo">
            <a:extLst>
              <a:ext uri="{FF2B5EF4-FFF2-40B4-BE49-F238E27FC236}">
                <a16:creationId xmlns:a16="http://schemas.microsoft.com/office/drawing/2014/main" id="{54351A52-0579-B7FC-F980-68C4E38099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2876" y="589148"/>
            <a:ext cx="1631525" cy="773674"/>
          </a:xfrm>
          <a:prstGeom prst="rect">
            <a:avLst/>
          </a:prstGeom>
        </p:spPr>
      </p:pic>
      <p:sp>
        <p:nvSpPr>
          <p:cNvPr id="20" name="TextBox 19">
            <a:extLst>
              <a:ext uri="{FF2B5EF4-FFF2-40B4-BE49-F238E27FC236}">
                <a16:creationId xmlns:a16="http://schemas.microsoft.com/office/drawing/2014/main" id="{34CDC990-5483-47D0-D5FA-8EDFB0440BC9}"/>
              </a:ext>
            </a:extLst>
          </p:cNvPr>
          <p:cNvSpPr txBox="1"/>
          <p:nvPr/>
        </p:nvSpPr>
        <p:spPr>
          <a:xfrm>
            <a:off x="2604260" y="1876863"/>
            <a:ext cx="948669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539496">
              <a:spcAft>
                <a:spcPts val="600"/>
              </a:spcAft>
            </a:pPr>
            <a:r>
              <a:rPr lang="en-US" sz="2000" kern="1200">
                <a:solidFill>
                  <a:srgbClr val="4D5156"/>
                </a:solidFill>
                <a:latin typeface="Calibri"/>
                <a:ea typeface="+mn-ea"/>
                <a:cs typeface="arial"/>
              </a:rPr>
              <a:t>The Lancet is a weekly peer-reviewed general medical journal and one of the oldest of its kind. It is also the world's highest-impact academic journal. </a:t>
            </a:r>
            <a:endParaRPr lang="en-US" sz="2000">
              <a:latin typeface="Calibri"/>
              <a:cs typeface="Calibri"/>
            </a:endParaRPr>
          </a:p>
        </p:txBody>
      </p:sp>
      <p:sp>
        <p:nvSpPr>
          <p:cNvPr id="21" name="TextBox 20">
            <a:extLst>
              <a:ext uri="{FF2B5EF4-FFF2-40B4-BE49-F238E27FC236}">
                <a16:creationId xmlns:a16="http://schemas.microsoft.com/office/drawing/2014/main" id="{46AABD51-4E87-7190-DA00-D2B328798F5E}"/>
              </a:ext>
            </a:extLst>
          </p:cNvPr>
          <p:cNvSpPr txBox="1"/>
          <p:nvPr/>
        </p:nvSpPr>
        <p:spPr>
          <a:xfrm>
            <a:off x="2604260" y="2822248"/>
            <a:ext cx="9213605"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539496">
              <a:spcAft>
                <a:spcPts val="600"/>
              </a:spcAft>
            </a:pPr>
            <a:r>
              <a:rPr lang="en-US" sz="2000" kern="1200">
                <a:latin typeface="Calibri"/>
                <a:ea typeface="verdana"/>
                <a:cs typeface="Calibri"/>
              </a:rPr>
              <a:t>The World Health Summit is</a:t>
            </a:r>
            <a:r>
              <a:rPr lang="en-US" sz="2000">
                <a:latin typeface="Calibri"/>
                <a:ea typeface="verdana"/>
                <a:cs typeface="Calibri"/>
              </a:rPr>
              <a:t> a</a:t>
            </a:r>
            <a:r>
              <a:rPr lang="en-US" sz="2000" kern="1200">
                <a:latin typeface="Calibri"/>
                <a:ea typeface="verdana"/>
                <a:cs typeface="Calibri"/>
              </a:rPr>
              <a:t> unique science-led international strategic forum for global health. It brings together stakeholders from politics, science, the private sector, and civil society from around the world to set the agenda for a healthier future by inspiring innovative solutions for better health and wellbeing for all.</a:t>
            </a:r>
            <a:endParaRPr lang="en-US" sz="2000">
              <a:latin typeface="Calibri"/>
              <a:cs typeface="Calibri"/>
            </a:endParaRPr>
          </a:p>
        </p:txBody>
      </p:sp>
      <p:pic>
        <p:nvPicPr>
          <p:cNvPr id="22" name="Picture 21" descr="The Lancet - JLI">
            <a:extLst>
              <a:ext uri="{FF2B5EF4-FFF2-40B4-BE49-F238E27FC236}">
                <a16:creationId xmlns:a16="http://schemas.microsoft.com/office/drawing/2014/main" id="{3001A0D4-9E72-8715-2852-5F42E8E4EA2D}"/>
              </a:ext>
            </a:extLst>
          </p:cNvPr>
          <p:cNvPicPr>
            <a:picLocks noChangeAspect="1"/>
          </p:cNvPicPr>
          <p:nvPr/>
        </p:nvPicPr>
        <p:blipFill>
          <a:blip r:embed="rId7"/>
          <a:stretch>
            <a:fillRect/>
          </a:stretch>
        </p:blipFill>
        <p:spPr>
          <a:xfrm>
            <a:off x="387691" y="2785807"/>
            <a:ext cx="1641897" cy="790543"/>
          </a:xfrm>
          <a:prstGeom prst="rect">
            <a:avLst/>
          </a:prstGeom>
        </p:spPr>
      </p:pic>
    </p:spTree>
    <p:extLst>
      <p:ext uri="{BB962C8B-B14F-4D97-AF65-F5344CB8AC3E}">
        <p14:creationId xmlns:p14="http://schemas.microsoft.com/office/powerpoint/2010/main" val="2569098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7" grpId="0"/>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C162DF2A-64D1-4AA9-BA42-8A4063EAD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p:nvSpPr>
          <p:cNvPr id="42" name="Rectangle 41">
            <a:extLst>
              <a:ext uri="{FF2B5EF4-FFF2-40B4-BE49-F238E27FC236}">
                <a16:creationId xmlns:a16="http://schemas.microsoft.com/office/drawing/2014/main" id="{5D7C1373-63AF-4A75-909E-990E0535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useBgFill="1">
        <p:nvSpPr>
          <p:cNvPr id="44" name="Rectangle 43">
            <a:extLst>
              <a:ext uri="{FF2B5EF4-FFF2-40B4-BE49-F238E27FC236}">
                <a16:creationId xmlns:a16="http://schemas.microsoft.com/office/drawing/2014/main" id="{5E58EE06-9B03-4D70-A63C-13660A9C8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520A257B-6D54-40C8-8E37-BA113BEB8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p:nvSpPr>
          <p:cNvPr id="48" name="Rectangle 47">
            <a:extLst>
              <a:ext uri="{FF2B5EF4-FFF2-40B4-BE49-F238E27FC236}">
                <a16:creationId xmlns:a16="http://schemas.microsoft.com/office/drawing/2014/main" id="{EF92EDE9-7E29-473D-8499-DB2B58541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381"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p:nvSpPr>
          <p:cNvPr id="4" name="Title 3">
            <a:extLst>
              <a:ext uri="{FF2B5EF4-FFF2-40B4-BE49-F238E27FC236}">
                <a16:creationId xmlns:a16="http://schemas.microsoft.com/office/drawing/2014/main" id="{D5D774FB-C1EB-6C67-07AA-188FB5CB372C}"/>
              </a:ext>
            </a:extLst>
          </p:cNvPr>
          <p:cNvSpPr>
            <a:spLocks noGrp="1"/>
          </p:cNvSpPr>
          <p:nvPr>
            <p:ph type="title"/>
          </p:nvPr>
        </p:nvSpPr>
        <p:spPr>
          <a:xfrm>
            <a:off x="3415043" y="1437900"/>
            <a:ext cx="8184221" cy="4758797"/>
          </a:xfrm>
        </p:spPr>
        <p:txBody>
          <a:bodyPr vert="horz" lIns="91440" tIns="45720" rIns="91440" bIns="45720" rtlCol="0" anchor="ctr">
            <a:normAutofit fontScale="90000"/>
          </a:bodyPr>
          <a:lstStyle/>
          <a:p>
            <a:pPr marL="342900" indent="-342900">
              <a:buFont typeface="Arial"/>
              <a:buChar char="•"/>
            </a:pPr>
            <a:r>
              <a:rPr lang="en-US" sz="2400" spc="-100">
                <a:latin typeface="Calibri"/>
                <a:cs typeface="Calibri"/>
              </a:rPr>
              <a:t>The publication highlights the link between exposure to adverse working conditions and the risk of various types of depression.</a:t>
            </a:r>
            <a:br>
              <a:rPr lang="en-US" sz="2400" spc="-100">
                <a:latin typeface="Calibri"/>
              </a:rPr>
            </a:br>
            <a:endParaRPr lang="en-US" sz="2400" spc="-100">
              <a:latin typeface="Calibri"/>
              <a:cs typeface="Calibri"/>
            </a:endParaRPr>
          </a:p>
          <a:p>
            <a:pPr marL="342900" indent="-342900">
              <a:buFont typeface="Arial"/>
              <a:buChar char="•"/>
            </a:pPr>
            <a:r>
              <a:rPr lang="en-US" sz="2400" spc="-100">
                <a:latin typeface="Calibri"/>
                <a:cs typeface="Calibri"/>
              </a:rPr>
              <a:t>The global study finds that mental health challenges are common in the working population.</a:t>
            </a:r>
            <a:br>
              <a:rPr lang="en-US" sz="2400" spc="-100">
                <a:latin typeface="Calibri"/>
              </a:rPr>
            </a:br>
            <a:endParaRPr lang="en-US" sz="2400" spc="-100">
              <a:latin typeface="Calibri"/>
              <a:cs typeface="Calibri"/>
            </a:endParaRPr>
          </a:p>
          <a:p>
            <a:pPr marL="342900" indent="-342900">
              <a:buFont typeface="Arial"/>
              <a:buChar char="•"/>
            </a:pPr>
            <a:r>
              <a:rPr lang="en-US" sz="2400" spc="-100">
                <a:latin typeface="Calibri"/>
                <a:cs typeface="Calibri"/>
              </a:rPr>
              <a:t>Researchers cite at least 15% of adults of working age experience mental health challenges, with depression, anxiety and substance abuse being the most common. (Remember Martin's presentation?)</a:t>
            </a:r>
            <a:br>
              <a:rPr lang="en-US" sz="2400" spc="-100">
                <a:latin typeface="Calibri"/>
              </a:rPr>
            </a:br>
            <a:endParaRPr lang="en-US" sz="2400" spc="-100">
              <a:latin typeface="Calibri"/>
              <a:cs typeface="Calibri"/>
            </a:endParaRPr>
          </a:p>
          <a:p>
            <a:pPr marL="342900" indent="-342900">
              <a:buFont typeface="Arial"/>
              <a:buChar char="•"/>
            </a:pPr>
            <a:r>
              <a:rPr lang="en-US" sz="2400" spc="-100">
                <a:latin typeface="Calibri"/>
                <a:cs typeface="Calibri"/>
              </a:rPr>
              <a:t>Workers with mental health challenges are at increased risk of sickness absence, unemployment, permanent exit from employment and lower lifetime income, which in turn can exacerbate mental health challenges.</a:t>
            </a:r>
            <a:br>
              <a:rPr lang="en-US" sz="2400" spc="-100">
                <a:latin typeface="Calibri"/>
              </a:rPr>
            </a:br>
            <a:endParaRPr lang="en-US" sz="2400" spc="-100">
              <a:latin typeface="Calibri"/>
              <a:cs typeface="Calibri"/>
            </a:endParaRPr>
          </a:p>
          <a:p>
            <a:pPr marL="342900" indent="-342900">
              <a:buFont typeface="Arial"/>
              <a:buChar char="•"/>
            </a:pPr>
            <a:r>
              <a:rPr lang="en-US" sz="2400" spc="-100">
                <a:latin typeface="Calibri"/>
                <a:cs typeface="Calibri"/>
              </a:rPr>
              <a:t>The study finds that most interventions focus on the individual level only and recommends that more proactive interventions need to be developed to protect and promote workers' mental health and wellbeing.</a:t>
            </a:r>
            <a:br>
              <a:rPr lang="en-US" sz="2000" spc="-100"/>
            </a:br>
            <a:endParaRPr lang="en-US" sz="2000" spc="-100"/>
          </a:p>
          <a:p>
            <a:pPr marL="342900" indent="-342900">
              <a:buFont typeface="Arial"/>
              <a:buChar char="•"/>
            </a:pPr>
            <a:endParaRPr lang="en-US" sz="2000" spc="-100"/>
          </a:p>
          <a:p>
            <a:pPr marL="342900" indent="-342900">
              <a:buFont typeface="Arial"/>
              <a:buChar char="•"/>
            </a:pPr>
            <a:endParaRPr lang="en-US" sz="2000" spc="-100"/>
          </a:p>
        </p:txBody>
      </p:sp>
      <p:sp>
        <p:nvSpPr>
          <p:cNvPr id="6" name="TextBox 5">
            <a:extLst>
              <a:ext uri="{FF2B5EF4-FFF2-40B4-BE49-F238E27FC236}">
                <a16:creationId xmlns:a16="http://schemas.microsoft.com/office/drawing/2014/main" id="{227CE580-88FB-B0BE-6AF4-D35F4BCA872A}"/>
              </a:ext>
            </a:extLst>
          </p:cNvPr>
          <p:cNvSpPr txBox="1"/>
          <p:nvPr/>
        </p:nvSpPr>
        <p:spPr>
          <a:xfrm>
            <a:off x="182450" y="2361126"/>
            <a:ext cx="274320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t>High Level Findings</a:t>
            </a:r>
          </a:p>
        </p:txBody>
      </p:sp>
    </p:spTree>
    <p:extLst>
      <p:ext uri="{BB962C8B-B14F-4D97-AF65-F5344CB8AC3E}">
        <p14:creationId xmlns:p14="http://schemas.microsoft.com/office/powerpoint/2010/main" val="166534032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C162DF2A-64D1-4AA9-BA42-8A4063EAD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p:nvSpPr>
          <p:cNvPr id="42" name="Rectangle 41">
            <a:extLst>
              <a:ext uri="{FF2B5EF4-FFF2-40B4-BE49-F238E27FC236}">
                <a16:creationId xmlns:a16="http://schemas.microsoft.com/office/drawing/2014/main" id="{5D7C1373-63AF-4A75-909E-990E0535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useBgFill="1">
        <p:nvSpPr>
          <p:cNvPr id="44" name="Rectangle 43">
            <a:extLst>
              <a:ext uri="{FF2B5EF4-FFF2-40B4-BE49-F238E27FC236}">
                <a16:creationId xmlns:a16="http://schemas.microsoft.com/office/drawing/2014/main" id="{5E58EE06-9B03-4D70-A63C-13660A9C8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520A257B-6D54-40C8-8E37-BA113BEB8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p:nvSpPr>
          <p:cNvPr id="48" name="Rectangle 47">
            <a:extLst>
              <a:ext uri="{FF2B5EF4-FFF2-40B4-BE49-F238E27FC236}">
                <a16:creationId xmlns:a16="http://schemas.microsoft.com/office/drawing/2014/main" id="{EF92EDE9-7E29-473D-8499-DB2B58541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381"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p:nvSpPr>
          <p:cNvPr id="4" name="Title 3">
            <a:extLst>
              <a:ext uri="{FF2B5EF4-FFF2-40B4-BE49-F238E27FC236}">
                <a16:creationId xmlns:a16="http://schemas.microsoft.com/office/drawing/2014/main" id="{D5D774FB-C1EB-6C67-07AA-188FB5CB372C}"/>
              </a:ext>
            </a:extLst>
          </p:cNvPr>
          <p:cNvSpPr>
            <a:spLocks noGrp="1"/>
          </p:cNvSpPr>
          <p:nvPr>
            <p:ph type="title"/>
          </p:nvPr>
        </p:nvSpPr>
        <p:spPr>
          <a:xfrm>
            <a:off x="3404311" y="1255449"/>
            <a:ext cx="8441798" cy="4758797"/>
          </a:xfrm>
        </p:spPr>
        <p:txBody>
          <a:bodyPr vert="horz" lIns="91440" tIns="45720" rIns="91440" bIns="45720" rtlCol="0" anchor="ctr">
            <a:normAutofit fontScale="90000"/>
          </a:bodyPr>
          <a:lstStyle/>
          <a:p>
            <a:r>
              <a:rPr lang="en-US" sz="2400" spc="-100">
                <a:latin typeface="Calibri"/>
              </a:rPr>
              <a:t>"Workplaces have huge potential to influence mental health by promoting the positive aspects of work and providing safe, non-discriminatory support for those showing signs of mental health challenges," Dr Greiner said.</a:t>
            </a:r>
            <a:br>
              <a:rPr lang="en-US" sz="2400" spc="-100">
                <a:latin typeface="Calibri"/>
              </a:rPr>
            </a:br>
            <a:endParaRPr lang="en-US" sz="2400" spc="-100">
              <a:latin typeface="Calibri"/>
              <a:cs typeface="Calibri"/>
            </a:endParaRPr>
          </a:p>
          <a:p>
            <a:r>
              <a:rPr lang="en-US" sz="2400" spc="-100">
                <a:latin typeface="Calibri"/>
                <a:ea typeface="+mj-lt"/>
                <a:cs typeface="Calibri"/>
              </a:rPr>
              <a:t>"Modifying psychosocial working conditions is key. Workplace mental health should be made a collective concern at all levels of an </a:t>
            </a:r>
            <a:r>
              <a:rPr lang="en-US" sz="2400" spc="-100" err="1">
                <a:latin typeface="Calibri"/>
                <a:ea typeface="+mj-lt"/>
                <a:cs typeface="Calibri"/>
              </a:rPr>
              <a:t>organisation</a:t>
            </a:r>
            <a:r>
              <a:rPr lang="en-US" sz="2400" spc="-100">
                <a:latin typeface="Calibri"/>
                <a:ea typeface="+mj-lt"/>
                <a:cs typeface="Calibri"/>
              </a:rPr>
              <a:t>," she added.</a:t>
            </a:r>
            <a:br>
              <a:rPr lang="en-US" sz="2400" spc="-100">
                <a:latin typeface="Calibri"/>
                <a:ea typeface="+mj-lt"/>
                <a:cs typeface="Calibri"/>
              </a:rPr>
            </a:br>
            <a:endParaRPr lang="en-US">
              <a:latin typeface="Calibri"/>
              <a:cs typeface="Calibri"/>
            </a:endParaRPr>
          </a:p>
          <a:p>
            <a:r>
              <a:rPr lang="en-US" sz="2400" spc="-100">
                <a:latin typeface="Calibri"/>
                <a:ea typeface="+mj-lt"/>
                <a:cs typeface="Calibri"/>
              </a:rPr>
              <a:t>Prof Arensman said that "work-related mental health is an issue of public health importance".</a:t>
            </a:r>
            <a:br>
              <a:rPr lang="en-US" sz="2400" spc="-100">
                <a:latin typeface="Calibri"/>
                <a:ea typeface="+mj-lt"/>
                <a:cs typeface="Calibri"/>
              </a:rPr>
            </a:br>
            <a:endParaRPr lang="en-US">
              <a:latin typeface="Calibri"/>
              <a:cs typeface="Calibri"/>
            </a:endParaRPr>
          </a:p>
          <a:p>
            <a:r>
              <a:rPr lang="en-US" sz="2400" spc="-100">
                <a:latin typeface="Calibri"/>
                <a:ea typeface="+mj-lt"/>
                <a:cs typeface="Calibri"/>
              </a:rPr>
              <a:t>"We know burnout and distress are common particularly within the healthcare sector, leading to difficulties in attracting new workers, their retention and turnover," she said.</a:t>
            </a:r>
            <a:br>
              <a:rPr lang="en-US" sz="2400" spc="-100">
                <a:latin typeface="Calibri"/>
                <a:ea typeface="+mj-lt"/>
                <a:cs typeface="Calibri"/>
              </a:rPr>
            </a:br>
            <a:endParaRPr lang="en-US">
              <a:latin typeface="Calibri"/>
              <a:cs typeface="Calibri"/>
            </a:endParaRPr>
          </a:p>
          <a:p>
            <a:r>
              <a:rPr lang="en-US" sz="2400" spc="-100">
                <a:latin typeface="Calibri"/>
                <a:ea typeface="+mj-lt"/>
                <a:cs typeface="Calibri"/>
              </a:rPr>
              <a:t>"Interventions must include the prevention of mental health challenges along with helping affected individuals regardless of cause," she added.</a:t>
            </a:r>
            <a:endParaRPr lang="en-US">
              <a:latin typeface="Calibri"/>
              <a:cs typeface="Calibri"/>
            </a:endParaRPr>
          </a:p>
          <a:p>
            <a:pPr marL="342900" indent="-342900">
              <a:buFont typeface="Arial"/>
              <a:buChar char="•"/>
            </a:pPr>
            <a:endParaRPr lang="en-US" sz="2400" spc="-100">
              <a:latin typeface="Calibri"/>
            </a:endParaRPr>
          </a:p>
        </p:txBody>
      </p:sp>
      <p:sp>
        <p:nvSpPr>
          <p:cNvPr id="6" name="TextBox 5">
            <a:extLst>
              <a:ext uri="{FF2B5EF4-FFF2-40B4-BE49-F238E27FC236}">
                <a16:creationId xmlns:a16="http://schemas.microsoft.com/office/drawing/2014/main" id="{227CE580-88FB-B0BE-6AF4-D35F4BCA872A}"/>
              </a:ext>
            </a:extLst>
          </p:cNvPr>
          <p:cNvSpPr txBox="1"/>
          <p:nvPr/>
        </p:nvSpPr>
        <p:spPr>
          <a:xfrm>
            <a:off x="182450" y="2361126"/>
            <a:ext cx="274320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t>Author Comments</a:t>
            </a:r>
          </a:p>
        </p:txBody>
      </p:sp>
    </p:spTree>
    <p:extLst>
      <p:ext uri="{BB962C8B-B14F-4D97-AF65-F5344CB8AC3E}">
        <p14:creationId xmlns:p14="http://schemas.microsoft.com/office/powerpoint/2010/main" val="12901841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E2C2-8D0E-3B1D-2A7F-0D1879049805}"/>
              </a:ext>
            </a:extLst>
          </p:cNvPr>
          <p:cNvSpPr>
            <a:spLocks noGrp="1"/>
          </p:cNvSpPr>
          <p:nvPr>
            <p:ph type="title"/>
          </p:nvPr>
        </p:nvSpPr>
        <p:spPr>
          <a:xfrm>
            <a:off x="671482" y="147189"/>
            <a:ext cx="2947482" cy="4601183"/>
          </a:xfrm>
        </p:spPr>
        <p:txBody>
          <a:bodyPr/>
          <a:lstStyle/>
          <a:p>
            <a:r>
              <a:rPr lang="en-IE"/>
              <a:t>Last Year's Webinar:</a:t>
            </a:r>
            <a:br>
              <a:rPr lang="en-IE"/>
            </a:br>
            <a:r>
              <a:rPr lang="en-IE" err="1"/>
              <a:t>Dr.</a:t>
            </a:r>
            <a:r>
              <a:rPr lang="en-IE"/>
              <a:t> Birgit Greiner</a:t>
            </a:r>
            <a:endParaRPr lang="en-US"/>
          </a:p>
        </p:txBody>
      </p:sp>
      <p:pic>
        <p:nvPicPr>
          <p:cNvPr id="9" name="Content Placeholder 8" descr="A screenshot of a webinar&#10;&#10;Description automatically generated">
            <a:extLst>
              <a:ext uri="{FF2B5EF4-FFF2-40B4-BE49-F238E27FC236}">
                <a16:creationId xmlns:a16="http://schemas.microsoft.com/office/drawing/2014/main" id="{3D2CF857-E655-1807-115B-54FA36C2B7CA}"/>
              </a:ext>
            </a:extLst>
          </p:cNvPr>
          <p:cNvPicPr>
            <a:picLocks noGrp="1" noChangeAspect="1"/>
          </p:cNvPicPr>
          <p:nvPr>
            <p:ph sz="half" idx="1"/>
          </p:nvPr>
        </p:nvPicPr>
        <p:blipFill rotWithShape="1">
          <a:blip r:embed="rId2"/>
          <a:srcRect l="14611" t="30213" r="15210" b="5745"/>
          <a:stretch/>
        </p:blipFill>
        <p:spPr>
          <a:xfrm>
            <a:off x="3803518" y="1496551"/>
            <a:ext cx="7458296" cy="3836234"/>
          </a:xfrm>
        </p:spPr>
      </p:pic>
      <p:sp>
        <p:nvSpPr>
          <p:cNvPr id="10" name="TextBox 9">
            <a:extLst>
              <a:ext uri="{FF2B5EF4-FFF2-40B4-BE49-F238E27FC236}">
                <a16:creationId xmlns:a16="http://schemas.microsoft.com/office/drawing/2014/main" id="{D003E697-F4F6-055D-6620-FEB22A9EFAE6}"/>
              </a:ext>
            </a:extLst>
          </p:cNvPr>
          <p:cNvSpPr txBox="1"/>
          <p:nvPr/>
        </p:nvSpPr>
        <p:spPr>
          <a:xfrm>
            <a:off x="3694091" y="5722512"/>
            <a:ext cx="79484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40BAD2"/>
                </a:solidFill>
              </a:rPr>
              <a:t>https://worldmentalhealthmonth-mhi.ie/get-involved/national-wmhm-webinar/</a:t>
            </a:r>
          </a:p>
        </p:txBody>
      </p:sp>
      <p:pic>
        <p:nvPicPr>
          <p:cNvPr id="11" name="Picture 10" descr="A person smiling for a picture&#10;&#10;Description automatically generated">
            <a:extLst>
              <a:ext uri="{FF2B5EF4-FFF2-40B4-BE49-F238E27FC236}">
                <a16:creationId xmlns:a16="http://schemas.microsoft.com/office/drawing/2014/main" id="{CB2E9F8F-C957-17E7-4714-3603D3758FBE}"/>
              </a:ext>
            </a:extLst>
          </p:cNvPr>
          <p:cNvPicPr>
            <a:picLocks noChangeAspect="1"/>
          </p:cNvPicPr>
          <p:nvPr/>
        </p:nvPicPr>
        <p:blipFill>
          <a:blip r:embed="rId3"/>
          <a:stretch>
            <a:fillRect/>
          </a:stretch>
        </p:blipFill>
        <p:spPr>
          <a:xfrm>
            <a:off x="668092" y="3635599"/>
            <a:ext cx="1905000" cy="1905000"/>
          </a:xfrm>
          <a:prstGeom prst="rect">
            <a:avLst/>
          </a:prstGeom>
        </p:spPr>
      </p:pic>
    </p:spTree>
    <p:extLst>
      <p:ext uri="{BB962C8B-B14F-4D97-AF65-F5344CB8AC3E}">
        <p14:creationId xmlns:p14="http://schemas.microsoft.com/office/powerpoint/2010/main" val="398312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E2C2-8D0E-3B1D-2A7F-0D1879049805}"/>
              </a:ext>
            </a:extLst>
          </p:cNvPr>
          <p:cNvSpPr>
            <a:spLocks noGrp="1"/>
          </p:cNvSpPr>
          <p:nvPr>
            <p:ph type="title"/>
          </p:nvPr>
        </p:nvSpPr>
        <p:spPr>
          <a:xfrm>
            <a:off x="115336" y="1070920"/>
            <a:ext cx="3402565" cy="4601183"/>
          </a:xfrm>
        </p:spPr>
        <p:txBody>
          <a:bodyPr/>
          <a:lstStyle/>
          <a:p>
            <a:r>
              <a:rPr lang="en-IE"/>
              <a:t>'Wellness Works' Framework</a:t>
            </a:r>
          </a:p>
        </p:txBody>
      </p:sp>
      <p:sp>
        <p:nvSpPr>
          <p:cNvPr id="3" name="Content Placeholder 2">
            <a:extLst>
              <a:ext uri="{FF2B5EF4-FFF2-40B4-BE49-F238E27FC236}">
                <a16:creationId xmlns:a16="http://schemas.microsoft.com/office/drawing/2014/main" id="{D6B1B1BB-E112-61B1-8952-47F504811859}"/>
              </a:ext>
            </a:extLst>
          </p:cNvPr>
          <p:cNvSpPr>
            <a:spLocks noGrp="1"/>
          </p:cNvSpPr>
          <p:nvPr>
            <p:ph sz="half" idx="1"/>
          </p:nvPr>
        </p:nvSpPr>
        <p:spPr/>
        <p:txBody>
          <a:bodyPr>
            <a:normAutofit/>
          </a:bodyPr>
          <a:lstStyle/>
          <a:p>
            <a:pPr marL="0" indent="0">
              <a:buNone/>
            </a:pPr>
            <a:r>
              <a:rPr lang="en-IE" b="1"/>
              <a:t>Who is it for?</a:t>
            </a:r>
          </a:p>
          <a:p>
            <a:pPr marL="0" indent="0">
              <a:buNone/>
            </a:pPr>
            <a:endParaRPr lang="en-IE"/>
          </a:p>
          <a:p>
            <a:pPr>
              <a:buNone/>
            </a:pPr>
            <a:r>
              <a:rPr lang="en-IE">
                <a:ea typeface="+mn-lt"/>
                <a:cs typeface="+mn-lt"/>
              </a:rPr>
              <a:t>This Framework is for employers and leaders in all types of workplaces who want to champion and support mental health as a core priority within their organisation. </a:t>
            </a:r>
          </a:p>
          <a:p>
            <a:pPr>
              <a:buNone/>
            </a:pPr>
            <a:r>
              <a:rPr lang="en-IE">
                <a:ea typeface="+mn-lt"/>
                <a:cs typeface="+mn-lt"/>
              </a:rPr>
              <a:t>It is also for employees within workplaces who will work together with their workplace leaders to implement best practices in the area of mental health.</a:t>
            </a:r>
            <a:endParaRPr lang="en-IE"/>
          </a:p>
        </p:txBody>
      </p:sp>
      <p:pic>
        <p:nvPicPr>
          <p:cNvPr id="5" name="Content Placeholder 4">
            <a:extLst>
              <a:ext uri="{FF2B5EF4-FFF2-40B4-BE49-F238E27FC236}">
                <a16:creationId xmlns:a16="http://schemas.microsoft.com/office/drawing/2014/main" id="{AF23AA77-7AE7-193C-E8C9-C58749894881}"/>
              </a:ext>
            </a:extLst>
          </p:cNvPr>
          <p:cNvPicPr>
            <a:picLocks noGrp="1" noChangeAspect="1"/>
          </p:cNvPicPr>
          <p:nvPr>
            <p:ph sz="half" idx="2"/>
          </p:nvPr>
        </p:nvPicPr>
        <p:blipFill>
          <a:blip r:embed="rId2"/>
          <a:stretch>
            <a:fillRect/>
          </a:stretch>
        </p:blipFill>
        <p:spPr>
          <a:xfrm>
            <a:off x="7818120" y="957374"/>
            <a:ext cx="3474720" cy="4943251"/>
          </a:xfrm>
        </p:spPr>
      </p:pic>
    </p:spTree>
    <p:extLst>
      <p:ext uri="{BB962C8B-B14F-4D97-AF65-F5344CB8AC3E}">
        <p14:creationId xmlns:p14="http://schemas.microsoft.com/office/powerpoint/2010/main" val="2190341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F645BF8-7885-4398-80BC-4C0DF24F5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p:nvSpPr>
          <p:cNvPr id="12" name="Rectangle 11">
            <a:extLst>
              <a:ext uri="{FF2B5EF4-FFF2-40B4-BE49-F238E27FC236}">
                <a16:creationId xmlns:a16="http://schemas.microsoft.com/office/drawing/2014/main" id="{3212FB65-CD2B-4005-B910-132DCE19F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useBgFill="1">
        <p:nvSpPr>
          <p:cNvPr id="14" name="Rectangle 13">
            <a:extLst>
              <a:ext uri="{FF2B5EF4-FFF2-40B4-BE49-F238E27FC236}">
                <a16:creationId xmlns:a16="http://schemas.microsoft.com/office/drawing/2014/main" id="{EE9F5D7F-1BBC-4096-ADA7-AA9C9E4D2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D370DD-716B-4528-B475-331F84CEA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3"/>
            <a:ext cx="7052486"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p:nvSpPr>
          <p:cNvPr id="2" name="Title 1">
            <a:extLst>
              <a:ext uri="{FF2B5EF4-FFF2-40B4-BE49-F238E27FC236}">
                <a16:creationId xmlns:a16="http://schemas.microsoft.com/office/drawing/2014/main" id="{379036C8-5642-F202-3EC3-3031A15E0748}"/>
              </a:ext>
            </a:extLst>
          </p:cNvPr>
          <p:cNvSpPr>
            <a:spLocks noGrp="1"/>
          </p:cNvSpPr>
          <p:nvPr>
            <p:ph type="title"/>
          </p:nvPr>
        </p:nvSpPr>
        <p:spPr>
          <a:xfrm>
            <a:off x="289248" y="1123837"/>
            <a:ext cx="6451110" cy="1255469"/>
          </a:xfrm>
        </p:spPr>
        <p:txBody>
          <a:bodyPr vert="horz" lIns="91440" tIns="45720" rIns="91440" bIns="45720" rtlCol="0" anchor="ctr">
            <a:normAutofit/>
          </a:bodyPr>
          <a:lstStyle/>
          <a:p>
            <a:r>
              <a:rPr lang="en-US" sz="2800"/>
              <a:t>What is it?</a:t>
            </a:r>
            <a:br>
              <a:rPr lang="en-US" sz="2800"/>
            </a:br>
            <a:br>
              <a:rPr lang="en-US" sz="2800"/>
            </a:br>
            <a:r>
              <a:rPr lang="en-US" sz="2800"/>
              <a:t>A roadmap</a:t>
            </a:r>
          </a:p>
        </p:txBody>
      </p:sp>
      <p:sp>
        <p:nvSpPr>
          <p:cNvPr id="4" name="Content Placeholder 3">
            <a:extLst>
              <a:ext uri="{FF2B5EF4-FFF2-40B4-BE49-F238E27FC236}">
                <a16:creationId xmlns:a16="http://schemas.microsoft.com/office/drawing/2014/main" id="{7712F518-7ABE-7189-0901-B8F12EFBA712}"/>
              </a:ext>
            </a:extLst>
          </p:cNvPr>
          <p:cNvSpPr>
            <a:spLocks noGrp="1"/>
          </p:cNvSpPr>
          <p:nvPr>
            <p:ph sz="half" idx="2"/>
          </p:nvPr>
        </p:nvSpPr>
        <p:spPr>
          <a:xfrm>
            <a:off x="289248" y="2510395"/>
            <a:ext cx="6451109" cy="3274586"/>
          </a:xfrm>
        </p:spPr>
        <p:txBody>
          <a:bodyPr vert="horz" lIns="91440" tIns="45720" rIns="91440" bIns="45720" rtlCol="0" anchor="t">
            <a:normAutofit/>
          </a:bodyPr>
          <a:lstStyle/>
          <a:p>
            <a:pPr marL="0"/>
            <a:r>
              <a:rPr lang="en-US">
                <a:solidFill>
                  <a:srgbClr val="FFFFFF"/>
                </a:solidFill>
              </a:rPr>
              <a:t>Every workplace is different, and the policy guidance included in the framework is intended to help employers take the first steps in developing their own Workplace Mental Health Policy. </a:t>
            </a:r>
          </a:p>
          <a:p>
            <a:pPr marL="0"/>
            <a:endParaRPr lang="en-US">
              <a:solidFill>
                <a:srgbClr val="FFFFFF"/>
              </a:solidFill>
            </a:endParaRPr>
          </a:p>
          <a:p>
            <a:pPr marL="0"/>
            <a:r>
              <a:rPr lang="en-US">
                <a:solidFill>
                  <a:srgbClr val="FFFFFF"/>
                </a:solidFill>
              </a:rPr>
              <a:t>It should be adapted and tailored to suit the needs of your organisation.</a:t>
            </a:r>
          </a:p>
        </p:txBody>
      </p:sp>
      <p:pic>
        <p:nvPicPr>
          <p:cNvPr id="5" name="Content Placeholder 4" descr="A blue and yellow poster with text&#10;&#10;Description automatically generated">
            <a:extLst>
              <a:ext uri="{FF2B5EF4-FFF2-40B4-BE49-F238E27FC236}">
                <a16:creationId xmlns:a16="http://schemas.microsoft.com/office/drawing/2014/main" id="{808F72DD-9421-46BD-B78D-D43028C59760}"/>
              </a:ext>
            </a:extLst>
          </p:cNvPr>
          <p:cNvPicPr>
            <a:picLocks noGrp="1" noChangeAspect="1"/>
          </p:cNvPicPr>
          <p:nvPr>
            <p:ph sz="half" idx="1"/>
          </p:nvPr>
        </p:nvPicPr>
        <p:blipFill>
          <a:blip r:embed="rId2"/>
          <a:stretch>
            <a:fillRect/>
          </a:stretch>
        </p:blipFill>
        <p:spPr>
          <a:xfrm>
            <a:off x="7736279" y="758953"/>
            <a:ext cx="3411616" cy="5330650"/>
          </a:xfrm>
          <a:prstGeom prst="rect">
            <a:avLst/>
          </a:prstGeom>
        </p:spPr>
      </p:pic>
      <p:sp>
        <p:nvSpPr>
          <p:cNvPr id="18" name="Rectangle 17">
            <a:extLst>
              <a:ext uri="{FF2B5EF4-FFF2-40B4-BE49-F238E27FC236}">
                <a16:creationId xmlns:a16="http://schemas.microsoft.com/office/drawing/2014/main" id="{E79D076F-656A-4CD9-83AD-AF8F4B28C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Tree>
    <p:extLst>
      <p:ext uri="{BB962C8B-B14F-4D97-AF65-F5344CB8AC3E}">
        <p14:creationId xmlns:p14="http://schemas.microsoft.com/office/powerpoint/2010/main" val="574188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DB430-4F3E-3B66-5F85-CFDC553E7A36}"/>
              </a:ext>
            </a:extLst>
          </p:cNvPr>
          <p:cNvSpPr>
            <a:spLocks noGrp="1"/>
          </p:cNvSpPr>
          <p:nvPr>
            <p:ph type="title"/>
          </p:nvPr>
        </p:nvSpPr>
        <p:spPr/>
        <p:txBody>
          <a:bodyPr/>
          <a:lstStyle/>
          <a:p>
            <a:r>
              <a:rPr lang="en-IE">
                <a:ea typeface="+mj-lt"/>
                <a:cs typeface="+mj-lt"/>
              </a:rPr>
              <a:t>Workplace Mental Health &amp; Wellbeing resources by Mental Health Ireland</a:t>
            </a:r>
            <a:endParaRPr lang="en-US"/>
          </a:p>
        </p:txBody>
      </p:sp>
      <p:sp>
        <p:nvSpPr>
          <p:cNvPr id="3" name="Content Placeholder 2">
            <a:extLst>
              <a:ext uri="{FF2B5EF4-FFF2-40B4-BE49-F238E27FC236}">
                <a16:creationId xmlns:a16="http://schemas.microsoft.com/office/drawing/2014/main" id="{8A18E6DA-3B2D-0081-1417-C5EC9CEA6147}"/>
              </a:ext>
            </a:extLst>
          </p:cNvPr>
          <p:cNvSpPr>
            <a:spLocks noGrp="1"/>
          </p:cNvSpPr>
          <p:nvPr>
            <p:ph sz="half" idx="1"/>
          </p:nvPr>
        </p:nvSpPr>
        <p:spPr/>
        <p:txBody>
          <a:bodyPr/>
          <a:lstStyle/>
          <a:p>
            <a:pPr marL="0" indent="0">
              <a:buNone/>
            </a:pPr>
            <a:r>
              <a:rPr lang="en-IE"/>
              <a:t>'</a:t>
            </a:r>
            <a:r>
              <a:rPr lang="en-IE" b="1"/>
              <a:t>Your First Steps Towards Mental Health &amp; Wellbeing in the Workplace</a:t>
            </a:r>
            <a:r>
              <a:rPr lang="en-IE"/>
              <a:t>' e-Learning Module</a:t>
            </a:r>
          </a:p>
          <a:p>
            <a:pPr marL="0" indent="0">
              <a:buNone/>
            </a:pPr>
            <a:endParaRPr lang="en-IE"/>
          </a:p>
          <a:p>
            <a:pPr marL="0" indent="0">
              <a:buNone/>
            </a:pPr>
            <a:r>
              <a:rPr lang="en-IE">
                <a:solidFill>
                  <a:srgbClr val="00B0F0"/>
                </a:solidFill>
                <a:ea typeface="+mn-lt"/>
                <a:cs typeface="+mn-lt"/>
                <a:hlinkClick r:id="rId2">
                  <a:extLst>
                    <a:ext uri="{A12FA001-AC4F-418D-AE19-62706E023703}">
                      <ahyp:hlinkClr xmlns:ahyp="http://schemas.microsoft.com/office/drawing/2018/hyperlinkcolor" val="tx"/>
                    </a:ext>
                  </a:extLst>
                </a:hlinkClick>
              </a:rPr>
              <a:t>https://www.mentalhealthireland.ie/elearning/login/</a:t>
            </a:r>
            <a:r>
              <a:rPr lang="en-IE">
                <a:ea typeface="+mn-lt"/>
                <a:cs typeface="+mn-lt"/>
              </a:rPr>
              <a:t> </a:t>
            </a:r>
            <a:endParaRPr lang="en-IE"/>
          </a:p>
        </p:txBody>
      </p:sp>
      <p:sp>
        <p:nvSpPr>
          <p:cNvPr id="4" name="Content Placeholder 3">
            <a:extLst>
              <a:ext uri="{FF2B5EF4-FFF2-40B4-BE49-F238E27FC236}">
                <a16:creationId xmlns:a16="http://schemas.microsoft.com/office/drawing/2014/main" id="{60889BE7-BDD1-AE0D-4689-A55D5B8E23BD}"/>
              </a:ext>
            </a:extLst>
          </p:cNvPr>
          <p:cNvSpPr>
            <a:spLocks noGrp="1"/>
          </p:cNvSpPr>
          <p:nvPr>
            <p:ph sz="half" idx="2"/>
          </p:nvPr>
        </p:nvSpPr>
        <p:spPr/>
        <p:txBody>
          <a:bodyPr/>
          <a:lstStyle/>
          <a:p>
            <a:pPr marL="0" indent="0">
              <a:buNone/>
            </a:pPr>
            <a:endParaRPr lang="en-IE"/>
          </a:p>
          <a:p>
            <a:pPr marL="0" indent="0">
              <a:buNone/>
            </a:pPr>
            <a:r>
              <a:rPr lang="en-IE"/>
              <a:t>'</a:t>
            </a:r>
            <a:r>
              <a:rPr lang="en-IE" b="1"/>
              <a:t>Wellness Works</a:t>
            </a:r>
            <a:r>
              <a:rPr lang="en-IE"/>
              <a:t>' framework</a:t>
            </a:r>
          </a:p>
          <a:p>
            <a:pPr marL="0" indent="0">
              <a:buNone/>
            </a:pPr>
            <a:r>
              <a:rPr lang="en-IE"/>
              <a:t>'</a:t>
            </a:r>
            <a:r>
              <a:rPr lang="en-IE" b="1"/>
              <a:t>Mental Health in a New Working World. The Only Tools You Need to Lead</a:t>
            </a:r>
            <a:r>
              <a:rPr lang="en-IE"/>
              <a:t>' webinar</a:t>
            </a:r>
          </a:p>
          <a:p>
            <a:pPr marL="0" indent="0">
              <a:buNone/>
            </a:pPr>
            <a:endParaRPr lang="en-IE"/>
          </a:p>
          <a:p>
            <a:pPr marL="0" indent="0">
              <a:buNone/>
            </a:pPr>
            <a:r>
              <a:rPr lang="en-IE">
                <a:solidFill>
                  <a:srgbClr val="00B0F0"/>
                </a:solidFill>
                <a:ea typeface="+mn-lt"/>
                <a:cs typeface="+mn-lt"/>
                <a:hlinkClick r:id="rId3">
                  <a:extLst>
                    <a:ext uri="{A12FA001-AC4F-418D-AE19-62706E023703}">
                      <ahyp:hlinkClr xmlns:ahyp="http://schemas.microsoft.com/office/drawing/2018/hyperlinkcolor" val="tx"/>
                    </a:ext>
                  </a:extLst>
                </a:hlinkClick>
              </a:rPr>
              <a:t>https://worldmentalhealthmonth-mhi.ie/get-involved/national-wmhm-webinar/</a:t>
            </a:r>
            <a:endParaRPr lang="en-IE">
              <a:solidFill>
                <a:srgbClr val="00B0F0"/>
              </a:solidFill>
              <a:hlinkClick r:id="rId3">
                <a:extLst>
                  <a:ext uri="{A12FA001-AC4F-418D-AE19-62706E023703}">
                    <ahyp:hlinkClr xmlns:ahyp="http://schemas.microsoft.com/office/drawing/2018/hyperlinkcolor" val="tx"/>
                  </a:ext>
                </a:extLst>
              </a:hlinkClick>
            </a:endParaRPr>
          </a:p>
          <a:p>
            <a:pPr marL="0" indent="0">
              <a:buNone/>
            </a:pPr>
            <a:endParaRPr lang="en-IE"/>
          </a:p>
          <a:p>
            <a:pPr marL="0" indent="0">
              <a:buNone/>
            </a:pPr>
            <a:endParaRPr lang="en-IE"/>
          </a:p>
        </p:txBody>
      </p:sp>
    </p:spTree>
    <p:extLst>
      <p:ext uri="{BB962C8B-B14F-4D97-AF65-F5344CB8AC3E}">
        <p14:creationId xmlns:p14="http://schemas.microsoft.com/office/powerpoint/2010/main" val="2830330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3B0D2-4586-00E2-6DB0-6B39411024EE}"/>
              </a:ext>
            </a:extLst>
          </p:cNvPr>
          <p:cNvSpPr>
            <a:spLocks noGrp="1"/>
          </p:cNvSpPr>
          <p:nvPr>
            <p:ph type="title"/>
          </p:nvPr>
        </p:nvSpPr>
        <p:spPr/>
        <p:txBody>
          <a:bodyPr/>
          <a:lstStyle/>
          <a:p>
            <a:r>
              <a:rPr lang="en-US" err="1"/>
              <a:t>Organisational</a:t>
            </a:r>
            <a:r>
              <a:rPr lang="en-US"/>
              <a:t> Readiness:</a:t>
            </a:r>
            <a:br>
              <a:rPr lang="en-US"/>
            </a:br>
            <a:br>
              <a:rPr lang="en-US"/>
            </a:br>
            <a:r>
              <a:rPr lang="en-US"/>
              <a:t>The </a:t>
            </a:r>
            <a:r>
              <a:rPr lang="en-GB" sz="3600">
                <a:effectLst/>
                <a:latin typeface="Calibri" panose="020F0502020204030204" pitchFamily="34" charset="0"/>
                <a:ea typeface="Calibri" panose="020F0502020204030204" pitchFamily="34" charset="0"/>
              </a:rPr>
              <a:t>McKinsey 7s Framework </a:t>
            </a:r>
            <a:endParaRPr lang="en-US"/>
          </a:p>
        </p:txBody>
      </p:sp>
      <p:sp>
        <p:nvSpPr>
          <p:cNvPr id="3" name="Content Placeholder 2">
            <a:extLst>
              <a:ext uri="{FF2B5EF4-FFF2-40B4-BE49-F238E27FC236}">
                <a16:creationId xmlns:a16="http://schemas.microsoft.com/office/drawing/2014/main" id="{B4BC1F64-98C9-9A1C-AC90-BF7C2C8089B3}"/>
              </a:ext>
            </a:extLst>
          </p:cNvPr>
          <p:cNvSpPr>
            <a:spLocks noGrp="1"/>
          </p:cNvSpPr>
          <p:nvPr>
            <p:ph sz="half" idx="1"/>
          </p:nvPr>
        </p:nvSpPr>
        <p:spPr/>
        <p:txBody>
          <a:bodyPr>
            <a:normAutofit/>
          </a:bodyPr>
          <a:lstStyle/>
          <a:p>
            <a:pPr marL="0" indent="0">
              <a:buNone/>
            </a:pPr>
            <a:r>
              <a:rPr lang="en-US" sz="2800"/>
              <a:t>The Hard </a:t>
            </a:r>
            <a:r>
              <a:rPr lang="en-US" sz="2800" b="1">
                <a:solidFill>
                  <a:schemeClr val="accent1"/>
                </a:solidFill>
              </a:rPr>
              <a:t>S</a:t>
            </a:r>
            <a:r>
              <a:rPr lang="en-US" sz="2800"/>
              <a:t>’s:</a:t>
            </a:r>
          </a:p>
          <a:p>
            <a:pPr marL="0" indent="0">
              <a:buNone/>
            </a:pPr>
            <a:endParaRPr lang="en-US" sz="2800"/>
          </a:p>
          <a:p>
            <a:r>
              <a:rPr lang="en-US" sz="2800"/>
              <a:t>Structural</a:t>
            </a:r>
          </a:p>
          <a:p>
            <a:r>
              <a:rPr lang="en-US" sz="2800"/>
              <a:t>Strategic</a:t>
            </a:r>
          </a:p>
          <a:p>
            <a:r>
              <a:rPr lang="en-US" sz="2800"/>
              <a:t>Systematic</a:t>
            </a:r>
          </a:p>
        </p:txBody>
      </p:sp>
      <p:sp>
        <p:nvSpPr>
          <p:cNvPr id="4" name="Content Placeholder 3">
            <a:extLst>
              <a:ext uri="{FF2B5EF4-FFF2-40B4-BE49-F238E27FC236}">
                <a16:creationId xmlns:a16="http://schemas.microsoft.com/office/drawing/2014/main" id="{C4CF0E9A-17CD-2C78-3DB0-8116C1170427}"/>
              </a:ext>
            </a:extLst>
          </p:cNvPr>
          <p:cNvSpPr>
            <a:spLocks noGrp="1"/>
          </p:cNvSpPr>
          <p:nvPr>
            <p:ph sz="half" idx="2"/>
          </p:nvPr>
        </p:nvSpPr>
        <p:spPr/>
        <p:txBody>
          <a:bodyPr>
            <a:normAutofit/>
          </a:bodyPr>
          <a:lstStyle/>
          <a:p>
            <a:pPr marL="0" indent="0">
              <a:buNone/>
            </a:pPr>
            <a:r>
              <a:rPr lang="en-US" sz="2800"/>
              <a:t>The Soft </a:t>
            </a:r>
            <a:r>
              <a:rPr lang="en-US" sz="2800" b="1">
                <a:solidFill>
                  <a:schemeClr val="accent1"/>
                </a:solidFill>
              </a:rPr>
              <a:t>S</a:t>
            </a:r>
            <a:r>
              <a:rPr lang="en-US" sz="2800"/>
              <a:t>’s:</a:t>
            </a:r>
          </a:p>
          <a:p>
            <a:pPr marL="0" indent="0">
              <a:buNone/>
            </a:pPr>
            <a:endParaRPr lang="en-US" sz="2800"/>
          </a:p>
          <a:p>
            <a:r>
              <a:rPr lang="en-US" sz="2800"/>
              <a:t>Skills</a:t>
            </a:r>
          </a:p>
          <a:p>
            <a:r>
              <a:rPr lang="en-US" sz="2800"/>
              <a:t>Staff</a:t>
            </a:r>
          </a:p>
          <a:p>
            <a:r>
              <a:rPr lang="en-US" sz="2800"/>
              <a:t>Style</a:t>
            </a:r>
          </a:p>
          <a:p>
            <a:r>
              <a:rPr lang="en-US" sz="2800"/>
              <a:t>Strategy</a:t>
            </a:r>
          </a:p>
          <a:p>
            <a:r>
              <a:rPr lang="en-US" sz="2800"/>
              <a:t>Structure</a:t>
            </a:r>
          </a:p>
          <a:p>
            <a:r>
              <a:rPr lang="en-US" sz="2800"/>
              <a:t>Systems</a:t>
            </a:r>
          </a:p>
          <a:p>
            <a:r>
              <a:rPr lang="en-US" sz="2800"/>
              <a:t>Shared Values</a:t>
            </a:r>
          </a:p>
        </p:txBody>
      </p:sp>
    </p:spTree>
    <p:extLst>
      <p:ext uri="{BB962C8B-B14F-4D97-AF65-F5344CB8AC3E}">
        <p14:creationId xmlns:p14="http://schemas.microsoft.com/office/powerpoint/2010/main" val="416139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3B0D2-4586-00E2-6DB0-6B39411024EE}"/>
              </a:ext>
            </a:extLst>
          </p:cNvPr>
          <p:cNvSpPr>
            <a:spLocks noGrp="1"/>
          </p:cNvSpPr>
          <p:nvPr>
            <p:ph type="title"/>
          </p:nvPr>
        </p:nvSpPr>
        <p:spPr/>
        <p:txBody>
          <a:bodyPr/>
          <a:lstStyle/>
          <a:p>
            <a:r>
              <a:rPr lang="en-US" err="1"/>
              <a:t>Organisational</a:t>
            </a:r>
            <a:r>
              <a:rPr lang="en-US"/>
              <a:t> Readiness Questionnaire:</a:t>
            </a:r>
            <a:br>
              <a:rPr lang="en-US"/>
            </a:br>
            <a:br>
              <a:rPr lang="en-US"/>
            </a:br>
            <a:endParaRPr lang="en-US"/>
          </a:p>
        </p:txBody>
      </p:sp>
      <p:sp>
        <p:nvSpPr>
          <p:cNvPr id="3" name="Content Placeholder 2">
            <a:extLst>
              <a:ext uri="{FF2B5EF4-FFF2-40B4-BE49-F238E27FC236}">
                <a16:creationId xmlns:a16="http://schemas.microsoft.com/office/drawing/2014/main" id="{B4BC1F64-98C9-9A1C-AC90-BF7C2C8089B3}"/>
              </a:ext>
            </a:extLst>
          </p:cNvPr>
          <p:cNvSpPr>
            <a:spLocks noGrp="1"/>
          </p:cNvSpPr>
          <p:nvPr>
            <p:ph sz="half" idx="1"/>
          </p:nvPr>
        </p:nvSpPr>
        <p:spPr>
          <a:xfrm>
            <a:off x="3553586" y="868680"/>
            <a:ext cx="7990713" cy="5120640"/>
          </a:xfrm>
        </p:spPr>
        <p:txBody>
          <a:bodyPr>
            <a:normAutofit/>
          </a:bodyPr>
          <a:lstStyle/>
          <a:p>
            <a:pPr marL="0" indent="0" algn="ctr">
              <a:buNone/>
            </a:pPr>
            <a:r>
              <a:rPr lang="en-GB" sz="2800">
                <a:latin typeface="Calibri"/>
                <a:ea typeface="Calibri" panose="020F0502020204030204" pitchFamily="34" charset="0"/>
                <a:cs typeface="Calibri"/>
              </a:rPr>
              <a:t>Informed</a:t>
            </a:r>
            <a:r>
              <a:rPr lang="en-GB" sz="2800">
                <a:effectLst/>
                <a:latin typeface="Calibri"/>
                <a:ea typeface="Calibri" panose="020F0502020204030204" pitchFamily="34" charset="0"/>
                <a:cs typeface="Calibri"/>
              </a:rPr>
              <a:t> </a:t>
            </a:r>
            <a:r>
              <a:rPr lang="en-GB" sz="2800">
                <a:latin typeface="Calibri"/>
                <a:ea typeface="Calibri" panose="020F0502020204030204" pitchFamily="34" charset="0"/>
                <a:cs typeface="Calibri"/>
              </a:rPr>
              <a:t>by </a:t>
            </a:r>
            <a:r>
              <a:rPr lang="en-GB" sz="2800">
                <a:effectLst/>
                <a:latin typeface="Calibri"/>
                <a:ea typeface="Calibri" panose="020F0502020204030204" pitchFamily="34" charset="0"/>
                <a:cs typeface="Calibri"/>
              </a:rPr>
              <a:t>the McKinsey model, we have created an ‘Organisational Readiness Questionnaire’ to help you assess your organisational readiness to develop and implement a mental health &amp; wellbeing in the workplace policy.</a:t>
            </a:r>
            <a:r>
              <a:rPr lang="en-GB" sz="2800">
                <a:latin typeface="Calibri"/>
                <a:ea typeface="Calibri" panose="020F0502020204030204" pitchFamily="34" charset="0"/>
                <a:cs typeface="Calibri"/>
              </a:rPr>
              <a:t> </a:t>
            </a:r>
            <a:endParaRPr lang="en-US" sz="2800"/>
          </a:p>
        </p:txBody>
      </p:sp>
    </p:spTree>
    <p:extLst>
      <p:ext uri="{BB962C8B-B14F-4D97-AF65-F5344CB8AC3E}">
        <p14:creationId xmlns:p14="http://schemas.microsoft.com/office/powerpoint/2010/main" val="940879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F645BF8-7885-4398-80BC-4C0DF24F5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p:nvSpPr>
          <p:cNvPr id="25" name="Rectangle 24">
            <a:extLst>
              <a:ext uri="{FF2B5EF4-FFF2-40B4-BE49-F238E27FC236}">
                <a16:creationId xmlns:a16="http://schemas.microsoft.com/office/drawing/2014/main" id="{3212FB65-CD2B-4005-B910-132DCE19F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useBgFill="1">
        <p:nvSpPr>
          <p:cNvPr id="27" name="Rectangle 26">
            <a:extLst>
              <a:ext uri="{FF2B5EF4-FFF2-40B4-BE49-F238E27FC236}">
                <a16:creationId xmlns:a16="http://schemas.microsoft.com/office/drawing/2014/main" id="{B5DC95B7-2A72-483B-BA19-2BE7512055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C822AFE-7E96-4A51-9E55-FCAEACD213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0120" y="757325"/>
            <a:ext cx="4341880" cy="5329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E9E2C2-8D0E-3B1D-2A7F-0D1879049805}"/>
              </a:ext>
            </a:extLst>
          </p:cNvPr>
          <p:cNvSpPr>
            <a:spLocks noGrp="1"/>
          </p:cNvSpPr>
          <p:nvPr>
            <p:ph type="title"/>
          </p:nvPr>
        </p:nvSpPr>
        <p:spPr>
          <a:xfrm>
            <a:off x="8161390" y="1079770"/>
            <a:ext cx="3654857" cy="1527244"/>
          </a:xfrm>
        </p:spPr>
        <p:txBody>
          <a:bodyPr vert="horz" lIns="91440" tIns="45720" rIns="91440" bIns="45720" rtlCol="0" anchor="ctr">
            <a:normAutofit/>
          </a:bodyPr>
          <a:lstStyle/>
          <a:p>
            <a:r>
              <a:rPr lang="en-US" sz="2500"/>
              <a:t>'Your First Steps to Mental health &amp; Wellbeing in the workplace' eLearning module</a:t>
            </a:r>
          </a:p>
        </p:txBody>
      </p:sp>
      <p:sp>
        <p:nvSpPr>
          <p:cNvPr id="31" name="Rectangle 30">
            <a:extLst>
              <a:ext uri="{FF2B5EF4-FFF2-40B4-BE49-F238E27FC236}">
                <a16:creationId xmlns:a16="http://schemas.microsoft.com/office/drawing/2014/main" id="{9169EA61-C175-4B7E-807B-58199DEA7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pic>
        <p:nvPicPr>
          <p:cNvPr id="5" name="Picture 4" descr="A screenshot of a website&#10;&#10;Description automatically generated">
            <a:extLst>
              <a:ext uri="{FF2B5EF4-FFF2-40B4-BE49-F238E27FC236}">
                <a16:creationId xmlns:a16="http://schemas.microsoft.com/office/drawing/2014/main" id="{76FD5FB9-424B-7A50-671E-153F2DBE94DB}"/>
              </a:ext>
            </a:extLst>
          </p:cNvPr>
          <p:cNvPicPr>
            <a:picLocks noChangeAspect="1"/>
          </p:cNvPicPr>
          <p:nvPr/>
        </p:nvPicPr>
        <p:blipFill>
          <a:blip r:embed="rId2"/>
          <a:stretch>
            <a:fillRect/>
          </a:stretch>
        </p:blipFill>
        <p:spPr>
          <a:xfrm>
            <a:off x="864515" y="813472"/>
            <a:ext cx="6500974" cy="5217031"/>
          </a:xfrm>
          <a:prstGeom prst="rect">
            <a:avLst/>
          </a:prstGeom>
        </p:spPr>
      </p:pic>
      <p:sp>
        <p:nvSpPr>
          <p:cNvPr id="3" name="Content Placeholder 2">
            <a:extLst>
              <a:ext uri="{FF2B5EF4-FFF2-40B4-BE49-F238E27FC236}">
                <a16:creationId xmlns:a16="http://schemas.microsoft.com/office/drawing/2014/main" id="{D6B1B1BB-E112-61B1-8952-47F504811859}"/>
              </a:ext>
            </a:extLst>
          </p:cNvPr>
          <p:cNvSpPr>
            <a:spLocks noGrp="1"/>
          </p:cNvSpPr>
          <p:nvPr>
            <p:ph sz="half" idx="1"/>
          </p:nvPr>
        </p:nvSpPr>
        <p:spPr>
          <a:xfrm>
            <a:off x="8161390" y="2607014"/>
            <a:ext cx="3654857" cy="3157903"/>
          </a:xfrm>
        </p:spPr>
        <p:txBody>
          <a:bodyPr vert="horz" lIns="91440" tIns="45720" rIns="91440" bIns="45720" rtlCol="0" anchor="t">
            <a:normAutofit/>
          </a:bodyPr>
          <a:lstStyle/>
          <a:p>
            <a:pPr marL="0" indent="0">
              <a:buNone/>
            </a:pPr>
            <a:r>
              <a:rPr lang="en-US" sz="1600">
                <a:solidFill>
                  <a:srgbClr val="FFFFFF"/>
                </a:solidFill>
              </a:rPr>
              <a:t>Step 1 : go to the eLearning hub page</a:t>
            </a:r>
          </a:p>
          <a:p>
            <a:pPr marL="0"/>
            <a:endParaRPr lang="en-US" sz="1600">
              <a:solidFill>
                <a:schemeClr val="tx1"/>
              </a:solidFill>
            </a:endParaRPr>
          </a:p>
          <a:p>
            <a:pPr marL="0" indent="0">
              <a:buNone/>
            </a:pPr>
            <a:r>
              <a:rPr lang="en-US" sz="1600">
                <a:solidFill>
                  <a:schemeClr val="bg1"/>
                </a:solidFill>
                <a:hlinkClick r:id="rId3">
                  <a:extLst>
                    <a:ext uri="{A12FA001-AC4F-418D-AE19-62706E023703}">
                      <ahyp:hlinkClr xmlns:ahyp="http://schemas.microsoft.com/office/drawing/2018/hyperlinkcolor" val="tx"/>
                    </a:ext>
                  </a:extLst>
                </a:hlinkClick>
              </a:rPr>
              <a:t>https://www.mentalhealthireland.ie/elearning/login/</a:t>
            </a:r>
            <a:r>
              <a:rPr lang="en-US" sz="1600">
                <a:solidFill>
                  <a:schemeClr val="bg1"/>
                </a:solidFill>
              </a:rPr>
              <a:t> </a:t>
            </a:r>
          </a:p>
          <a:p>
            <a:pPr marL="0"/>
            <a:endParaRPr lang="en-US" sz="1600">
              <a:solidFill>
                <a:srgbClr val="FFFFFF"/>
              </a:solidFill>
            </a:endParaRPr>
          </a:p>
          <a:p>
            <a:pPr marL="0"/>
            <a:endParaRPr lang="en-US" sz="1600">
              <a:solidFill>
                <a:srgbClr val="FFFFFF"/>
              </a:solidFill>
            </a:endParaRPr>
          </a:p>
          <a:p>
            <a:pPr marL="0"/>
            <a:endParaRPr lang="en-US" sz="1600">
              <a:solidFill>
                <a:srgbClr val="FFFFFF"/>
              </a:solidFill>
            </a:endParaRPr>
          </a:p>
          <a:p>
            <a:pPr marL="0"/>
            <a:endParaRPr lang="en-US" sz="1600">
              <a:solidFill>
                <a:srgbClr val="FFFFFF"/>
              </a:solidFill>
            </a:endParaRPr>
          </a:p>
        </p:txBody>
      </p:sp>
    </p:spTree>
    <p:extLst>
      <p:ext uri="{BB962C8B-B14F-4D97-AF65-F5344CB8AC3E}">
        <p14:creationId xmlns:p14="http://schemas.microsoft.com/office/powerpoint/2010/main" val="971098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F645BF8-7885-4398-80BC-4C0DF24F5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p:nvSpPr>
          <p:cNvPr id="25" name="Rectangle 24">
            <a:extLst>
              <a:ext uri="{FF2B5EF4-FFF2-40B4-BE49-F238E27FC236}">
                <a16:creationId xmlns:a16="http://schemas.microsoft.com/office/drawing/2014/main" id="{3212FB65-CD2B-4005-B910-132DCE19F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useBgFill="1">
        <p:nvSpPr>
          <p:cNvPr id="27" name="Rectangle 26">
            <a:extLst>
              <a:ext uri="{FF2B5EF4-FFF2-40B4-BE49-F238E27FC236}">
                <a16:creationId xmlns:a16="http://schemas.microsoft.com/office/drawing/2014/main" id="{B5DC95B7-2A72-483B-BA19-2BE7512055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C822AFE-7E96-4A51-9E55-FCAEACD213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0120" y="757325"/>
            <a:ext cx="4341880" cy="5329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E9E2C2-8D0E-3B1D-2A7F-0D1879049805}"/>
              </a:ext>
            </a:extLst>
          </p:cNvPr>
          <p:cNvSpPr>
            <a:spLocks noGrp="1"/>
          </p:cNvSpPr>
          <p:nvPr>
            <p:ph type="title"/>
          </p:nvPr>
        </p:nvSpPr>
        <p:spPr>
          <a:xfrm>
            <a:off x="8161390" y="1079770"/>
            <a:ext cx="3654857" cy="1527244"/>
          </a:xfrm>
        </p:spPr>
        <p:txBody>
          <a:bodyPr vert="horz" lIns="91440" tIns="45720" rIns="91440" bIns="45720" rtlCol="0" anchor="ctr">
            <a:normAutofit/>
          </a:bodyPr>
          <a:lstStyle/>
          <a:p>
            <a:r>
              <a:rPr lang="en-US" sz="2500"/>
              <a:t>'Your First Steps to Mental health &amp; Wellbeing in the workplace' eLearning module</a:t>
            </a:r>
          </a:p>
        </p:txBody>
      </p:sp>
      <p:sp>
        <p:nvSpPr>
          <p:cNvPr id="31" name="Rectangle 30">
            <a:extLst>
              <a:ext uri="{FF2B5EF4-FFF2-40B4-BE49-F238E27FC236}">
                <a16:creationId xmlns:a16="http://schemas.microsoft.com/office/drawing/2014/main" id="{9169EA61-C175-4B7E-807B-58199DEA7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pic>
        <p:nvPicPr>
          <p:cNvPr id="5" name="Picture 4" descr="A screenshot of a computer&#10;&#10;Description automatically generated">
            <a:extLst>
              <a:ext uri="{FF2B5EF4-FFF2-40B4-BE49-F238E27FC236}">
                <a16:creationId xmlns:a16="http://schemas.microsoft.com/office/drawing/2014/main" id="{76FD5FB9-424B-7A50-671E-153F2DBE94DB}"/>
              </a:ext>
            </a:extLst>
          </p:cNvPr>
          <p:cNvPicPr>
            <a:picLocks noChangeAspect="1"/>
          </p:cNvPicPr>
          <p:nvPr/>
        </p:nvPicPr>
        <p:blipFill>
          <a:blip r:embed="rId2"/>
          <a:stretch>
            <a:fillRect/>
          </a:stretch>
        </p:blipFill>
        <p:spPr>
          <a:xfrm>
            <a:off x="446477" y="3847"/>
            <a:ext cx="7098924" cy="6855331"/>
          </a:xfrm>
          <a:prstGeom prst="rect">
            <a:avLst/>
          </a:prstGeom>
        </p:spPr>
      </p:pic>
      <p:sp>
        <p:nvSpPr>
          <p:cNvPr id="3" name="Content Placeholder 2">
            <a:extLst>
              <a:ext uri="{FF2B5EF4-FFF2-40B4-BE49-F238E27FC236}">
                <a16:creationId xmlns:a16="http://schemas.microsoft.com/office/drawing/2014/main" id="{D6B1B1BB-E112-61B1-8952-47F504811859}"/>
              </a:ext>
            </a:extLst>
          </p:cNvPr>
          <p:cNvSpPr>
            <a:spLocks noGrp="1"/>
          </p:cNvSpPr>
          <p:nvPr>
            <p:ph sz="half" idx="1"/>
          </p:nvPr>
        </p:nvSpPr>
        <p:spPr>
          <a:xfrm>
            <a:off x="8161390" y="2607014"/>
            <a:ext cx="3654857" cy="3157903"/>
          </a:xfrm>
        </p:spPr>
        <p:txBody>
          <a:bodyPr vert="horz" lIns="91440" tIns="45720" rIns="91440" bIns="45720" rtlCol="0" anchor="t">
            <a:normAutofit fontScale="92500" lnSpcReduction="10000"/>
          </a:bodyPr>
          <a:lstStyle/>
          <a:p>
            <a:pPr marL="0" indent="0">
              <a:buNone/>
            </a:pPr>
            <a:r>
              <a:rPr lang="en-US" sz="1600">
                <a:solidFill>
                  <a:srgbClr val="FFFFFF"/>
                </a:solidFill>
              </a:rPr>
              <a:t>Step 2 : Register</a:t>
            </a:r>
          </a:p>
          <a:p>
            <a:pPr marL="0" indent="0">
              <a:buNone/>
            </a:pPr>
            <a:endParaRPr lang="en-US" sz="1600">
              <a:solidFill>
                <a:srgbClr val="FFFFFF"/>
              </a:solidFill>
            </a:endParaRPr>
          </a:p>
          <a:p>
            <a:pPr marL="0" indent="0">
              <a:buNone/>
            </a:pPr>
            <a:r>
              <a:rPr lang="en-US" sz="2400" b="1">
                <a:solidFill>
                  <a:srgbClr val="31566E"/>
                </a:solidFill>
              </a:rPr>
              <a:t>Choose '</a:t>
            </a:r>
            <a:r>
              <a:rPr lang="en-US" sz="2400" b="1">
                <a:solidFill>
                  <a:srgbClr val="FFFF00"/>
                </a:solidFill>
              </a:rPr>
              <a:t>Corporate</a:t>
            </a:r>
            <a:r>
              <a:rPr lang="en-US" sz="2400" b="1">
                <a:solidFill>
                  <a:srgbClr val="31566E"/>
                </a:solidFill>
              </a:rPr>
              <a:t>' Profile</a:t>
            </a:r>
          </a:p>
          <a:p>
            <a:pPr marL="0" indent="0">
              <a:buNone/>
            </a:pPr>
            <a:endParaRPr lang="en-US" sz="2400" b="1">
              <a:solidFill>
                <a:srgbClr val="31566E"/>
              </a:solidFill>
            </a:endParaRPr>
          </a:p>
          <a:p>
            <a:pPr marL="0" indent="0">
              <a:buNone/>
            </a:pPr>
            <a:r>
              <a:rPr lang="en-US" sz="2400" b="1">
                <a:solidFill>
                  <a:srgbClr val="31566E"/>
                </a:solidFill>
              </a:rPr>
              <a:t>If you are already registered on Mental Health Ireland's website, we recommend you use a different email address for a new registration.</a:t>
            </a:r>
          </a:p>
          <a:p>
            <a:pPr marL="0"/>
            <a:endParaRPr lang="en-US" sz="1600">
              <a:solidFill>
                <a:srgbClr val="FFFFFF"/>
              </a:solidFill>
            </a:endParaRPr>
          </a:p>
          <a:p>
            <a:pPr marL="0"/>
            <a:endParaRPr lang="en-US" sz="1600">
              <a:solidFill>
                <a:srgbClr val="FFFFFF"/>
              </a:solidFill>
            </a:endParaRPr>
          </a:p>
          <a:p>
            <a:pPr marL="0"/>
            <a:endParaRPr lang="en-US" sz="1600">
              <a:solidFill>
                <a:srgbClr val="FFFFFF"/>
              </a:solidFill>
            </a:endParaRPr>
          </a:p>
        </p:txBody>
      </p:sp>
      <p:sp>
        <p:nvSpPr>
          <p:cNvPr id="4" name="Arrow: Right 3">
            <a:extLst>
              <a:ext uri="{FF2B5EF4-FFF2-40B4-BE49-F238E27FC236}">
                <a16:creationId xmlns:a16="http://schemas.microsoft.com/office/drawing/2014/main" id="{BF7C11F3-838A-4105-F840-2E08E6B17642}"/>
              </a:ext>
            </a:extLst>
          </p:cNvPr>
          <p:cNvSpPr/>
          <p:nvPr/>
        </p:nvSpPr>
        <p:spPr>
          <a:xfrm>
            <a:off x="1409700" y="3905250"/>
            <a:ext cx="990600" cy="381000"/>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2884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ADA21D-513F-8EF4-8CFE-F2EBEB6180DF}"/>
              </a:ext>
            </a:extLst>
          </p:cNvPr>
          <p:cNvSpPr txBox="1"/>
          <p:nvPr/>
        </p:nvSpPr>
        <p:spPr>
          <a:xfrm>
            <a:off x="417205" y="1068158"/>
            <a:ext cx="8172719"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IE" sz="2800" b="1">
                <a:solidFill>
                  <a:schemeClr val="bg1"/>
                </a:solidFill>
                <a:latin typeface="Corbel"/>
                <a:cs typeface="Calibri"/>
              </a:rPr>
              <a:t>A huge thank you to the coproduction group who worked on the e-Module:</a:t>
            </a:r>
            <a:endParaRPr lang="en-US" sz="2800" b="1">
              <a:solidFill>
                <a:schemeClr val="bg1"/>
              </a:solidFill>
              <a:latin typeface="Corbel"/>
              <a:cs typeface="Calibri"/>
            </a:endParaRPr>
          </a:p>
          <a:p>
            <a:endParaRPr lang="en-US" sz="2800" b="1">
              <a:solidFill>
                <a:schemeClr val="bg1"/>
              </a:solidFill>
              <a:latin typeface="Corbel"/>
              <a:cs typeface="Calibri"/>
            </a:endParaRPr>
          </a:p>
          <a:p>
            <a:r>
              <a:rPr lang="en-IE" sz="2800">
                <a:latin typeface="Calibri"/>
                <a:cs typeface="Calibri"/>
              </a:rPr>
              <a:t>Daniela Monza		– Project Lead and</a:t>
            </a:r>
          </a:p>
          <a:p>
            <a:r>
              <a:rPr lang="en-IE" sz="2800">
                <a:latin typeface="Calibri"/>
                <a:cs typeface="Calibri"/>
              </a:rPr>
              <a:t>				   Designer</a:t>
            </a:r>
            <a:endParaRPr lang="en-IE"/>
          </a:p>
          <a:p>
            <a:r>
              <a:rPr lang="en-IE" sz="2800">
                <a:latin typeface="Calibri"/>
                <a:cs typeface="Calibri"/>
              </a:rPr>
              <a:t>Sonia Rennicks      		– Project Sponsor and </a:t>
            </a:r>
            <a:endParaRPr lang="en-US" sz="2800">
              <a:latin typeface="Calibri"/>
              <a:cs typeface="Calibri"/>
            </a:endParaRPr>
          </a:p>
          <a:p>
            <a:r>
              <a:rPr lang="en-IE" sz="2800">
                <a:latin typeface="Calibri"/>
                <a:cs typeface="Calibri"/>
              </a:rPr>
              <a:t>                               	   	   Coproduction Group</a:t>
            </a:r>
            <a:endParaRPr lang="en-US" sz="2800">
              <a:latin typeface="Calibri"/>
              <a:cs typeface="Calibri"/>
            </a:endParaRPr>
          </a:p>
          <a:p>
            <a:r>
              <a:rPr lang="en-IE" sz="2800">
                <a:latin typeface="Calibri"/>
                <a:cs typeface="Calibri"/>
              </a:rPr>
              <a:t>Maria Walsh-Healy		– Coproduction Group</a:t>
            </a:r>
            <a:endParaRPr lang="en-US" sz="2800">
              <a:latin typeface="Calibri"/>
              <a:cs typeface="Calibri"/>
            </a:endParaRPr>
          </a:p>
          <a:p>
            <a:r>
              <a:rPr lang="en-IE" sz="2800">
                <a:latin typeface="Calibri"/>
                <a:cs typeface="Calibri"/>
              </a:rPr>
              <a:t>Georgina Lawless 		– Coproduction Group</a:t>
            </a:r>
            <a:endParaRPr lang="en-US" sz="2800">
              <a:latin typeface="Calibri"/>
              <a:cs typeface="Calibri"/>
            </a:endParaRPr>
          </a:p>
          <a:p>
            <a:r>
              <a:rPr lang="en-IE" sz="2800">
                <a:latin typeface="Calibri"/>
                <a:cs typeface="Calibri"/>
              </a:rPr>
              <a:t>Teresa Keane 		– Coproduction Group</a:t>
            </a:r>
            <a:endParaRPr lang="en-US" sz="2800">
              <a:latin typeface="Calibri"/>
              <a:cs typeface="Calibri"/>
            </a:endParaRPr>
          </a:p>
          <a:p>
            <a:r>
              <a:rPr lang="en-IE" sz="2800">
                <a:latin typeface="Calibri"/>
                <a:cs typeface="Calibri"/>
              </a:rPr>
              <a:t>Shane McHale 		– Coproduction Group</a:t>
            </a:r>
            <a:endParaRPr lang="en-US" sz="2800">
              <a:latin typeface="Calibri"/>
              <a:cs typeface="Calibri"/>
            </a:endParaRPr>
          </a:p>
          <a:p>
            <a:endParaRPr lang="en-IE" sz="2800">
              <a:latin typeface="Calibri"/>
              <a:cs typeface="Calibri"/>
            </a:endParaRPr>
          </a:p>
        </p:txBody>
      </p:sp>
      <p:sp>
        <p:nvSpPr>
          <p:cNvPr id="4" name="Rectangle 3">
            <a:extLst>
              <a:ext uri="{FF2B5EF4-FFF2-40B4-BE49-F238E27FC236}">
                <a16:creationId xmlns:a16="http://schemas.microsoft.com/office/drawing/2014/main" id="{450C8AF7-9145-803D-EE76-AF14E5076942}"/>
              </a:ext>
            </a:extLst>
          </p:cNvPr>
          <p:cNvSpPr/>
          <p:nvPr/>
        </p:nvSpPr>
        <p:spPr>
          <a:xfrm rot="-240000">
            <a:off x="8165112" y="2529582"/>
            <a:ext cx="3105150" cy="1857375"/>
          </a:xfrm>
          <a:prstGeom prst="rect">
            <a:avLst/>
          </a:prstGeom>
          <a:solidFill>
            <a:srgbClr val="31566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yellow sign with black text&#10;&#10;Description automatically generated">
            <a:extLst>
              <a:ext uri="{FF2B5EF4-FFF2-40B4-BE49-F238E27FC236}">
                <a16:creationId xmlns:a16="http://schemas.microsoft.com/office/drawing/2014/main" id="{430350CA-3FFE-A59B-BD6C-7BA072E3576E}"/>
              </a:ext>
            </a:extLst>
          </p:cNvPr>
          <p:cNvPicPr>
            <a:picLocks noChangeAspect="1"/>
          </p:cNvPicPr>
          <p:nvPr/>
        </p:nvPicPr>
        <p:blipFill>
          <a:blip r:embed="rId2"/>
          <a:stretch>
            <a:fillRect/>
          </a:stretch>
        </p:blipFill>
        <p:spPr>
          <a:xfrm>
            <a:off x="7233633" y="1772634"/>
            <a:ext cx="4958367" cy="3302000"/>
          </a:xfrm>
          <a:prstGeom prst="rect">
            <a:avLst/>
          </a:prstGeom>
        </p:spPr>
      </p:pic>
    </p:spTree>
    <p:extLst>
      <p:ext uri="{BB962C8B-B14F-4D97-AF65-F5344CB8AC3E}">
        <p14:creationId xmlns:p14="http://schemas.microsoft.com/office/powerpoint/2010/main" val="4304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4175D19-1FEC-4DFB-BF2A-971D4B973F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A651283-6D7A-4DC5-B604-9D8A825FA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5400" cap="sq">
            <a:solidFill>
              <a:srgbClr val="E9F01E"/>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holding a book&#10;&#10;Description automatically generated">
            <a:extLst>
              <a:ext uri="{FF2B5EF4-FFF2-40B4-BE49-F238E27FC236}">
                <a16:creationId xmlns:a16="http://schemas.microsoft.com/office/drawing/2014/main" id="{1D9F0B06-0F2B-99E3-2605-F0A816B3F9CC}"/>
              </a:ext>
            </a:extLst>
          </p:cNvPr>
          <p:cNvPicPr>
            <a:picLocks noChangeAspect="1"/>
          </p:cNvPicPr>
          <p:nvPr/>
        </p:nvPicPr>
        <p:blipFill rotWithShape="1">
          <a:blip r:embed="rId2">
            <a:extLst>
              <a:ext uri="{28A0092B-C50C-407E-A947-70E740481C1C}">
                <a14:useLocalDpi xmlns:a14="http://schemas.microsoft.com/office/drawing/2010/main" val="0"/>
              </a:ext>
            </a:extLst>
          </a:blip>
          <a:srcRect r="1" b="9180"/>
          <a:stretch/>
        </p:blipFill>
        <p:spPr>
          <a:xfrm>
            <a:off x="643467" y="643467"/>
            <a:ext cx="10905066" cy="5571066"/>
          </a:xfrm>
          <a:prstGeom prst="rect">
            <a:avLst/>
          </a:prstGeom>
        </p:spPr>
      </p:pic>
    </p:spTree>
    <p:extLst>
      <p:ext uri="{BB962C8B-B14F-4D97-AF65-F5344CB8AC3E}">
        <p14:creationId xmlns:p14="http://schemas.microsoft.com/office/powerpoint/2010/main" val="769941353"/>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970</Words>
  <Application>Microsoft Office PowerPoint</Application>
  <PresentationFormat>Widescreen</PresentationFormat>
  <Paragraphs>107</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Baguet Script</vt:lpstr>
      <vt:lpstr>Calibri</vt:lpstr>
      <vt:lpstr>Corbel</vt:lpstr>
      <vt:lpstr>Wingdings 2</vt:lpstr>
      <vt:lpstr>Frame</vt:lpstr>
      <vt:lpstr>PowerPoint Presentation</vt:lpstr>
      <vt:lpstr>PowerPoint Presentation</vt:lpstr>
      <vt:lpstr>'Work related causes of mental health conditions (challenges) and interventions for their improvement in workplaces'</vt:lpstr>
      <vt:lpstr>The publication highlights the link between exposure to adverse working conditions and the risk of various types of depression.  The global study finds that mental health challenges are common in the working population.  Researchers cite at least 15% of adults of working age experience mental health challenges, with depression, anxiety and substance abuse being the most common. (Remember Martin's presentation?)  Workers with mental health challenges are at increased risk of sickness absence, unemployment, permanent exit from employment and lower lifetime income, which in turn can exacerbate mental health challenges.  The study finds that most interventions focus on the individual level only and recommends that more proactive interventions need to be developed to protect and promote workers' mental health and wellbeing.   </vt:lpstr>
      <vt:lpstr>"Workplaces have huge potential to influence mental health by promoting the positive aspects of work and providing safe, non-discriminatory support for those showing signs of mental health challenges," Dr Greiner said.  "Modifying psychosocial working conditions is key. Workplace mental health should be made a collective concern at all levels of an organisation," she added.  Prof Arensman said that "work-related mental health is an issue of public health importance".  "We know burnout and distress are common particularly within the healthcare sector, leading to difficulties in attracting new workers, their retention and turnover," she said.  "Interventions must include the prevention of mental health challenges along with helping affected individuals regardless of cause," she added. </vt:lpstr>
      <vt:lpstr>Last Year's Webinar: Dr. Birgit Greiner</vt:lpstr>
      <vt:lpstr>'Wellness Works' Framework</vt:lpstr>
      <vt:lpstr>What is it?  A roadmap</vt:lpstr>
      <vt:lpstr>Workplace Mental Health &amp; Wellbeing resources by Mental Health Ireland</vt:lpstr>
      <vt:lpstr>Organisational Readiness:  The McKinsey 7s Framework </vt:lpstr>
      <vt:lpstr>Organisational Readiness Questionnaire:  </vt:lpstr>
      <vt:lpstr>'Your First Steps to Mental health &amp; Wellbeing in the workplace' eLearning module</vt:lpstr>
      <vt:lpstr>'Your First Steps to Mental health &amp; Wellbeing in the workplace' eLearning module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Sonia Rennicks</dc:creator>
  <cp:lastModifiedBy>Sonia Rennicks</cp:lastModifiedBy>
  <cp:revision>2</cp:revision>
  <dcterms:created xsi:type="dcterms:W3CDTF">2023-10-20T11:51:46Z</dcterms:created>
  <dcterms:modified xsi:type="dcterms:W3CDTF">2023-10-24T17:42:32Z</dcterms:modified>
</cp:coreProperties>
</file>